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  <p:sldMasterId id="2147483838" r:id="rId2"/>
    <p:sldMasterId id="2147483850" r:id="rId3"/>
  </p:sldMasterIdLst>
  <p:notesMasterIdLst>
    <p:notesMasterId r:id="rId68"/>
  </p:notesMasterIdLst>
  <p:sldIdLst>
    <p:sldId id="258" r:id="rId4"/>
    <p:sldId id="789" r:id="rId5"/>
    <p:sldId id="796" r:id="rId6"/>
    <p:sldId id="797" r:id="rId7"/>
    <p:sldId id="800" r:id="rId8"/>
    <p:sldId id="802" r:id="rId9"/>
    <p:sldId id="803" r:id="rId10"/>
    <p:sldId id="804" r:id="rId11"/>
    <p:sldId id="806" r:id="rId12"/>
    <p:sldId id="808" r:id="rId13"/>
    <p:sldId id="809" r:id="rId14"/>
    <p:sldId id="810" r:id="rId15"/>
    <p:sldId id="815" r:id="rId16"/>
    <p:sldId id="812" r:id="rId17"/>
    <p:sldId id="816" r:id="rId18"/>
    <p:sldId id="818" r:id="rId19"/>
    <p:sldId id="813" r:id="rId20"/>
    <p:sldId id="843" r:id="rId21"/>
    <p:sldId id="845" r:id="rId22"/>
    <p:sldId id="844" r:id="rId23"/>
    <p:sldId id="846" r:id="rId24"/>
    <p:sldId id="847" r:id="rId25"/>
    <p:sldId id="848" r:id="rId26"/>
    <p:sldId id="852" r:id="rId27"/>
    <p:sldId id="853" r:id="rId28"/>
    <p:sldId id="855" r:id="rId29"/>
    <p:sldId id="820" r:id="rId30"/>
    <p:sldId id="821" r:id="rId31"/>
    <p:sldId id="822" r:id="rId32"/>
    <p:sldId id="823" r:id="rId33"/>
    <p:sldId id="831" r:id="rId34"/>
    <p:sldId id="824" r:id="rId35"/>
    <p:sldId id="856" r:id="rId36"/>
    <p:sldId id="832" r:id="rId37"/>
    <p:sldId id="833" r:id="rId38"/>
    <p:sldId id="834" r:id="rId39"/>
    <p:sldId id="836" r:id="rId40"/>
    <p:sldId id="837" r:id="rId41"/>
    <p:sldId id="839" r:id="rId42"/>
    <p:sldId id="840" r:id="rId43"/>
    <p:sldId id="842" r:id="rId44"/>
    <p:sldId id="841" r:id="rId45"/>
    <p:sldId id="790" r:id="rId46"/>
    <p:sldId id="762" r:id="rId47"/>
    <p:sldId id="761" r:id="rId48"/>
    <p:sldId id="766" r:id="rId49"/>
    <p:sldId id="729" r:id="rId50"/>
    <p:sldId id="730" r:id="rId51"/>
    <p:sldId id="765" r:id="rId52"/>
    <p:sldId id="764" r:id="rId53"/>
    <p:sldId id="734" r:id="rId54"/>
    <p:sldId id="768" r:id="rId55"/>
    <p:sldId id="769" r:id="rId56"/>
    <p:sldId id="735" r:id="rId57"/>
    <p:sldId id="770" r:id="rId58"/>
    <p:sldId id="858" r:id="rId59"/>
    <p:sldId id="862" r:id="rId60"/>
    <p:sldId id="794" r:id="rId61"/>
    <p:sldId id="738" r:id="rId62"/>
    <p:sldId id="739" r:id="rId63"/>
    <p:sldId id="740" r:id="rId64"/>
    <p:sldId id="741" r:id="rId65"/>
    <p:sldId id="742" r:id="rId66"/>
    <p:sldId id="743" r:id="rId67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0099"/>
    <a:srgbClr val="000000"/>
    <a:srgbClr val="990033"/>
    <a:srgbClr val="006600"/>
    <a:srgbClr val="FF33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7027" autoAdjust="0"/>
    <p:restoredTop sz="94553" autoAdjust="0"/>
  </p:normalViewPr>
  <p:slideViewPr>
    <p:cSldViewPr snapToGrid="0">
      <p:cViewPr varScale="1">
        <p:scale>
          <a:sx n="74" d="100"/>
          <a:sy n="74" d="100"/>
        </p:scale>
        <p:origin x="-139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6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71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presProps" Target="pres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01E08504-ECFA-45DD-9D37-C5C4C12BE4B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4707D4-D527-45A0-9680-83CE2942FD6C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FF7CE-42C1-4E63-9857-D14F715B3130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2D6A00-7245-407F-9BFD-2D4590E16925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FAD8B-BF8D-4E24-B50F-ABA522391A4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660B6-5B2B-488C-9FBA-8CFAA8687D1F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FB7111E-3D4C-4A89-9237-A3909E99D2E9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884368" y="6237312"/>
            <a:ext cx="648072" cy="360040"/>
          </a:xfrm>
        </p:spPr>
        <p:txBody>
          <a:bodyPr>
            <a:noAutofit/>
          </a:bodyPr>
          <a:lstStyle>
            <a:lvl1pPr algn="r">
              <a:defRPr sz="24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1pPr>
            <a:lvl2pPr>
              <a:buClr>
                <a:schemeClr val="accent1">
                  <a:lumMod val="50000"/>
                </a:schemeClr>
              </a:buClr>
              <a:buSzPct val="90000"/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2pPr>
            <a:lvl3pPr marL="1143000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AutoNum type="circleNumWdWhitePlain"/>
              <a:defRPr>
                <a:latin typeface="+mn-lt"/>
                <a:ea typeface="新細明體" pitchFamily="18" charset="-120"/>
              </a:defRPr>
            </a:lvl3pPr>
            <a:lvl4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4pPr>
            <a:lvl5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F39765-5719-45F8-B497-0F09A4C7CA95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CA7C0E9C-0790-461C-A9F0-A22FFC39222A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753F5A40-FC89-496A-8A42-C50AF9C90C9C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altLang="zh-TW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5F42F1-42C6-4045-92E4-4ED074237ECB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A0549F-AB97-4426-AD48-19E388A0996E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20A602-67CB-4FFE-A995-FEA78E070BC9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183E48-9E94-4150-BF44-A48FD6A3554D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fld id="{6AD06C2C-7B4B-4DF1-9CD5-C1D08AD11427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1E8525-797E-4AA8-8462-7FA0D98979C1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fld id="{8EB12383-EA58-453C-8D08-AA30099DDB7E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752600"/>
            <a:ext cx="54864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2743200"/>
            <a:ext cx="54864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E8A2B7E8-DD02-488E-BF11-EDD12B063BFA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CFF8EF5-C311-435D-8DBF-DA8A192000A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06F98F-4BA1-4E8C-8CF3-097B1BD177A3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9B0DE-A501-4AAB-A7A0-B0AC4AC4BB5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A430E-9706-40DE-BE1A-2653ED16A9DE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1AA44-034A-4A88-B26F-30D7787C378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CF0EC0-64D2-4798-9132-008FDC75A894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162C5-1C08-4F03-A0E2-42D9871E237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EC1035-D69A-42F0-A08E-C7DF0D4D66DE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C5D8D-C20F-46DE-AB88-A3FBD617CF0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E2FEA4-F7B9-438A-9681-D25C2B4BB5BB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2B3BB-6CE9-4157-B286-159BA6002E1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574213-61DC-46B4-B2C4-E785928DA40D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FCB616-BFDA-4DBD-A6FB-0F4386FD7A92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82893-5937-4235-ADDD-841EE13AE5E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E6E7CC-A59C-4CD0-AD8E-E22A563B2329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DBD70-1506-48B4-9B1B-87329EAE900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D802BD-3563-450C-8908-59E20069E9F8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91C39-CA89-41B4-9C34-F1E03B36A3A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29AB07-0BBE-4A35-96E2-7553F14B3448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5CD94-5914-4705-B671-8BF9251D675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6413" y="762000"/>
            <a:ext cx="1370012" cy="4953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741613" y="762000"/>
            <a:ext cx="3962400" cy="49530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8ED93F-D1A2-4EE3-822E-E736733958DE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254DA-FE5B-47A9-8DB0-113C0A4D579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86C471-EC3F-4ACB-B3F9-EADA8F831E8E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F2F0D8-0342-4793-8E4D-7528EB382EC7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FE6195-2BD5-420D-97A1-5BE9B1388489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697DDB-B742-47EC-A633-7976093B75F6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04E027-F10A-4A4A-8F77-421D1D886676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4C9B04-4C11-4252-9F0B-40F8D71290A0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9954053-66C3-46A7-ADEC-07D2473F6C9C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5F68000-A95F-4D1B-AD9A-F252A339143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5FD1C02-CFF9-4EAA-9032-F49150681168}" type="datetime1">
              <a:rPr lang="zh-TW" altLang="en-US" smtClean="0"/>
              <a:pPr>
                <a:defRPr/>
              </a:pPr>
              <a:t>2017/12/21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39FCFA1-D2A8-440E-A776-ACC6A377FEC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1613" y="762000"/>
            <a:ext cx="54848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828800"/>
            <a:ext cx="548481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fld id="{F60F675B-10A9-4CFD-9C8D-DB369C92C6B3}" type="datetime1">
              <a:rPr lang="zh-TW" altLang="en-US" smtClean="0"/>
              <a:pPr/>
              <a:t>2017/12/21</a:t>
            </a:fld>
            <a:endParaRPr lang="en-US" altLang="zh-TW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fld id="{B8385A30-D6A1-4AA4-9972-A91153F498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ransition spd="slow">
    <p:cover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79551B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79551B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79551B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6235" y="4411180"/>
            <a:ext cx="6019800" cy="1538288"/>
          </a:xfrm>
        </p:spPr>
        <p:txBody>
          <a:bodyPr/>
          <a:lstStyle/>
          <a:p>
            <a:pPr algn="ctr" eaLnBrk="1" hangingPunct="1">
              <a:lnSpc>
                <a:spcPct val="120000"/>
              </a:lnSpc>
            </a:pPr>
            <a:r>
              <a:rPr lang="zh-TW" altLang="en-US" sz="3200" b="1" dirty="0" smtClean="0">
                <a:solidFill>
                  <a:srgbClr val="000000"/>
                </a:solidFill>
              </a:rPr>
              <a:t>黃春興 </a:t>
            </a:r>
          </a:p>
          <a:p>
            <a:pPr algn="ctr" eaLnBrk="1" hangingPunct="1">
              <a:lnSpc>
                <a:spcPct val="120000"/>
              </a:lnSpc>
            </a:pPr>
            <a:r>
              <a:rPr lang="zh-TW" altLang="en-US" sz="3200" b="1" dirty="0" smtClean="0">
                <a:solidFill>
                  <a:srgbClr val="000000"/>
                </a:solidFill>
              </a:rPr>
              <a:t>清華大學 經濟學系</a:t>
            </a:r>
          </a:p>
        </p:txBody>
      </p:sp>
      <p:sp>
        <p:nvSpPr>
          <p:cNvPr id="3074" name="Rectangle 1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E57E40-FE4F-43C5-B7D2-9B619C4685FA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9523" y="1525195"/>
            <a:ext cx="6162675" cy="2487612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2800" dirty="0" smtClean="0">
                <a:solidFill>
                  <a:srgbClr val="FFFF00"/>
                </a:solidFill>
              </a:rPr>
              <a:t>奧地利學派經濟理論</a:t>
            </a:r>
            <a:r>
              <a:rPr lang="zh-TW" altLang="en-US" sz="3200" dirty="0" smtClean="0">
                <a:solidFill>
                  <a:srgbClr val="FFFF00"/>
                </a:solidFill>
              </a:rPr>
              <a:t/>
            </a:r>
            <a:br>
              <a:rPr lang="zh-TW" altLang="en-US" sz="3200" dirty="0" smtClean="0">
                <a:solidFill>
                  <a:srgbClr val="FFFF00"/>
                </a:solidFill>
              </a:rPr>
            </a:br>
            <a:r>
              <a:rPr lang="en-US" altLang="zh-TW" sz="4400" b="1" dirty="0" smtClean="0">
                <a:solidFill>
                  <a:srgbClr val="FFFF00"/>
                </a:solidFill>
              </a:rPr>
              <a:t>11 </a:t>
            </a:r>
            <a:r>
              <a:rPr lang="zh-TW" altLang="en-US" sz="4400" b="1" dirty="0" smtClean="0">
                <a:solidFill>
                  <a:srgbClr val="FFFF00"/>
                </a:solidFill>
              </a:rPr>
              <a:t> 規則與秩序</a:t>
            </a:r>
            <a:r>
              <a:rPr lang="zh-TW" altLang="en-US" sz="4400" b="1" dirty="0" smtClean="0">
                <a:solidFill>
                  <a:srgbClr val="FFFF00"/>
                </a:solidFill>
                <a:latin typeface="新細明體" pitchFamily="18" charset="-120"/>
              </a:rPr>
              <a:t/>
            </a:r>
            <a:br>
              <a:rPr lang="zh-TW" altLang="en-US" sz="4400" b="1" dirty="0" smtClean="0">
                <a:solidFill>
                  <a:srgbClr val="FFFF00"/>
                </a:solidFill>
                <a:latin typeface="新細明體" pitchFamily="18" charset="-120"/>
              </a:rPr>
            </a:br>
            <a:r>
              <a:rPr lang="zh-TW" altLang="en-US" sz="4400" b="1" dirty="0" smtClean="0">
                <a:solidFill>
                  <a:srgbClr val="FFFF00"/>
                </a:solidFill>
                <a:latin typeface="新細明體" pitchFamily="18" charset="-120"/>
              </a:rPr>
              <a:t>                              </a:t>
            </a:r>
            <a:r>
              <a:rPr lang="en-US" altLang="zh-TW" sz="2000" dirty="0" smtClean="0"/>
              <a:t>2013/12</a:t>
            </a:r>
          </a:p>
        </p:txBody>
      </p:sp>
      <p:sp>
        <p:nvSpPr>
          <p:cNvPr id="3075" name="Rectangle 18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5F38D66-0252-4C5A-B0C1-547756471764}" type="slidenum">
              <a:rPr kumimoji="0" lang="en-US" altLang="zh-TW" sz="1200" b="0">
                <a:latin typeface="Arial Black" pitchFamily="34" charset="0"/>
              </a:rPr>
              <a:pPr algn="r"/>
              <a:t>1</a:t>
            </a:fld>
            <a:endParaRPr kumimoji="0" lang="en-US" altLang="zh-TW" sz="1200" b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910"/>
            <a:ext cx="8229600" cy="879475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1.7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忠誠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027566-FBAB-4355-B3AD-D90CE66B72A7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17525" y="1487488"/>
            <a:ext cx="8229600" cy="4862512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認同是在成本考量下的接受。</a:t>
            </a:r>
          </a:p>
          <a:p>
            <a:pPr marL="804863" lvl="1" indent="-352425">
              <a:lnSpc>
                <a:spcPct val="150000"/>
              </a:lnSpc>
            </a:pPr>
            <a:r>
              <a:rPr lang="zh-TW" altLang="en-US" dirty="0" smtClean="0">
                <a:latin typeface="新細明體" pitchFamily="18" charset="-120"/>
              </a:rPr>
              <a:t>當成本或效益發生變化，個人可能出現陽奉陰違。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忠誠 </a:t>
            </a:r>
            <a:r>
              <a:rPr lang="en-US" altLang="zh-TW" sz="2800" dirty="0" smtClean="0">
                <a:latin typeface="新細明體" pitchFamily="18" charset="-120"/>
              </a:rPr>
              <a:t>(</a:t>
            </a:r>
            <a:r>
              <a:rPr lang="en-US" altLang="zh-TW" sz="2800" dirty="0" smtClean="0">
                <a:solidFill>
                  <a:srgbClr val="660066"/>
                </a:solidFill>
                <a:latin typeface="新細明體" pitchFamily="18" charset="-120"/>
              </a:rPr>
              <a:t>loyalty) </a:t>
            </a:r>
            <a:r>
              <a:rPr lang="zh-TW" altLang="en-US" sz="2800" dirty="0" smtClean="0">
                <a:latin typeface="新細明體" pitchFamily="18" charset="-120"/>
              </a:rPr>
              <a:t>是共同價值的內化。</a:t>
            </a:r>
          </a:p>
          <a:p>
            <a:pPr marL="914400" lvl="1" indent="-45720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latin typeface="新細明體" pitchFamily="18" charset="-120"/>
              </a:rPr>
              <a:t>同樣和認同存在著</a:t>
            </a:r>
            <a:r>
              <a:rPr lang="zh-TW" altLang="en-US" dirty="0" smtClean="0">
                <a:solidFill>
                  <a:srgbClr val="000000"/>
                </a:solidFill>
                <a:latin typeface="新細明體" pitchFamily="18" charset="-120"/>
              </a:rPr>
              <a:t>程度和範圍的差異，但不會</a:t>
            </a:r>
            <a:r>
              <a:rPr lang="zh-TW" altLang="en-US" dirty="0" smtClean="0">
                <a:latin typeface="新細明體" pitchFamily="18" charset="-120"/>
              </a:rPr>
              <a:t>出現陽奉陰違</a:t>
            </a:r>
            <a:r>
              <a:rPr lang="zh-TW" altLang="en-US" dirty="0" smtClean="0">
                <a:solidFill>
                  <a:srgbClr val="000000"/>
                </a:solidFill>
                <a:latin typeface="新細明體" pitchFamily="18" charset="-120"/>
              </a:rPr>
              <a:t>。</a:t>
            </a:r>
          </a:p>
          <a:p>
            <a:pPr marL="914400" lvl="1" indent="-45720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latin typeface="新細明體" pitchFamily="18" charset="-120"/>
              </a:rPr>
              <a:t>例：北京故宮國寶大遷徙過程中，工作人員</a:t>
            </a:r>
            <a:r>
              <a:rPr lang="zh-TW" altLang="en-US" dirty="0" smtClean="0">
                <a:solidFill>
                  <a:srgbClr val="000000"/>
                </a:solidFill>
                <a:latin typeface="新細明體" pitchFamily="18" charset="-120"/>
              </a:rPr>
              <a:t>沒有竊佔、偷賣等念頭，但存在要不要運到台灣的爭執。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16103" y="169524"/>
            <a:ext cx="8229600" cy="1042988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1.8  (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結合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)</a:t>
            </a:r>
            <a:r>
              <a:rPr lang="zh-TW" altLang="en-US" b="1" dirty="0" smtClean="0">
                <a:solidFill>
                  <a:srgbClr val="660066"/>
                </a:solidFill>
                <a:latin typeface="新細明體" pitchFamily="18" charset="-120"/>
              </a:rPr>
              <a:t>群體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的類型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0CD974-C9D7-4A34-8C7D-6CEE58DF26BA}" type="slidenum">
              <a:rPr lang="en-US" altLang="zh-TW" smtClean="0"/>
              <a:pPr/>
              <a:t>11</a:t>
            </a:fld>
            <a:endParaRPr lang="en-US" altLang="zh-TW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0075" y="1571625"/>
            <a:ext cx="8158163" cy="4584700"/>
          </a:xfrm>
        </p:spPr>
        <p:txBody>
          <a:bodyPr/>
          <a:lstStyle/>
          <a:p>
            <a:pPr marL="609600" indent="-609600">
              <a:lnSpc>
                <a:spcPct val="12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群體的結構：群體的成員可以是個人，也可以是自治體（結合）。</a:t>
            </a:r>
          </a:p>
          <a:p>
            <a:pPr marL="609600" indent="-609600">
              <a:lnSpc>
                <a:spcPct val="12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群體的三種類型：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安那琪 </a:t>
            </a:r>
            <a:r>
              <a:rPr lang="en-US" altLang="zh-TW" sz="2400" dirty="0" smtClean="0">
                <a:latin typeface="新細明體" pitchFamily="18" charset="-120"/>
              </a:rPr>
              <a:t>(anarchy</a:t>
            </a:r>
            <a:r>
              <a:rPr lang="zh-TW" altLang="en-US" sz="2400" dirty="0" smtClean="0">
                <a:latin typeface="新細明體" pitchFamily="18" charset="-120"/>
              </a:rPr>
              <a:t> </a:t>
            </a:r>
            <a:r>
              <a:rPr lang="en-US" altLang="zh-TW" sz="2400" dirty="0" smtClean="0">
                <a:latin typeface="新細明體" pitchFamily="18" charset="-120"/>
              </a:rPr>
              <a:t>/ moral anarchy)</a:t>
            </a:r>
            <a:endParaRPr lang="zh-TW" altLang="en-US" sz="2400" dirty="0" smtClean="0">
              <a:latin typeface="新細明體" pitchFamily="18" charset="-120"/>
            </a:endParaRP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有秩結合 </a:t>
            </a:r>
            <a:r>
              <a:rPr lang="en-US" altLang="zh-TW" sz="2400" dirty="0" smtClean="0">
                <a:latin typeface="新細明體" pitchFamily="18" charset="-120"/>
              </a:rPr>
              <a:t>(order</a:t>
            </a:r>
            <a:r>
              <a:rPr lang="zh-TW" altLang="en-US" sz="2400" dirty="0" smtClean="0">
                <a:latin typeface="新細明體" pitchFamily="18" charset="-120"/>
              </a:rPr>
              <a:t> </a:t>
            </a:r>
            <a:r>
              <a:rPr lang="en-US" altLang="zh-TW" sz="2400" dirty="0" smtClean="0">
                <a:latin typeface="新細明體" pitchFamily="18" charset="-120"/>
              </a:rPr>
              <a:t>/ moral order)</a:t>
            </a:r>
            <a:endParaRPr lang="zh-TW" altLang="en-US" sz="2400" dirty="0" smtClean="0">
              <a:latin typeface="新細明體" pitchFamily="18" charset="-120"/>
            </a:endParaRP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社群結合 </a:t>
            </a:r>
            <a:r>
              <a:rPr lang="en-US" altLang="zh-TW" sz="2400" dirty="0" smtClean="0">
                <a:latin typeface="新細明體" pitchFamily="18" charset="-120"/>
              </a:rPr>
              <a:t>(community</a:t>
            </a:r>
            <a:r>
              <a:rPr lang="zh-TW" altLang="en-US" sz="2400" dirty="0" smtClean="0">
                <a:latin typeface="新細明體" pitchFamily="18" charset="-120"/>
              </a:rPr>
              <a:t> </a:t>
            </a:r>
            <a:r>
              <a:rPr lang="en-US" altLang="zh-TW" sz="2400" dirty="0" smtClean="0">
                <a:latin typeface="新細明體" pitchFamily="18" charset="-120"/>
              </a:rPr>
              <a:t>/ moral community)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389294"/>
            <a:ext cx="8229600" cy="795337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</a:t>
            </a:r>
            <a:r>
              <a:rPr lang="en-US" altLang="zh-TW" b="1" dirty="0" smtClean="0">
                <a:solidFill>
                  <a:srgbClr val="660066"/>
                </a:solidFill>
                <a:latin typeface="新細明體" pitchFamily="18" charset="-120"/>
              </a:rPr>
              <a:t>9 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安那琪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56484D-9569-418B-BC83-D8C08F4F4D80}" type="slidenum">
              <a:rPr lang="en-US" altLang="zh-TW" smtClean="0"/>
              <a:pPr/>
              <a:t>12</a:t>
            </a:fld>
            <a:endParaRPr lang="en-US" altLang="zh-TW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46100" y="1335640"/>
            <a:ext cx="8320498" cy="4969911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安那琪為自治體，成員不受強制力的支配與干預。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883920" lvl="2" indent="-609600">
              <a:lnSpc>
                <a:spcPct val="110000"/>
              </a:lnSpc>
              <a:spcBef>
                <a:spcPts val="580"/>
              </a:spcBef>
              <a:buClr>
                <a:schemeClr val="accent1"/>
              </a:buClr>
            </a:pPr>
            <a:r>
              <a:rPr lang="zh-TW" altLang="en-US" sz="2400" dirty="0" smtClean="0">
                <a:latin typeface="新細明體" pitchFamily="18" charset="-120"/>
              </a:rPr>
              <a:t>例：海盜世界、民初軍閥割據的大陸。</a:t>
            </a:r>
          </a:p>
          <a:p>
            <a:pPr marL="609600" indent="-609600">
              <a:lnSpc>
                <a:spcPct val="110000"/>
              </a:lnSpc>
              <a:buFont typeface="+mj-lt"/>
              <a:buAutoNum type="arabicParenR"/>
            </a:pPr>
            <a:r>
              <a:rPr lang="en-US" altLang="zh-TW" sz="2800" dirty="0" smtClean="0">
                <a:latin typeface="新細明體" pitchFamily="18" charset="-120"/>
              </a:rPr>
              <a:t>J. M. Buchanan</a:t>
            </a:r>
            <a:r>
              <a:rPr lang="zh-TW" altLang="en-US" sz="2800" dirty="0" smtClean="0">
                <a:latin typeface="新細明體" pitchFamily="18" charset="-120"/>
              </a:rPr>
              <a:t>：在此群體，每一成員僅將他成員視為其實現目標的工具。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609600" indent="-60960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霍布斯叢林 </a:t>
            </a:r>
            <a:r>
              <a:rPr lang="en-US" altLang="zh-TW" sz="2800" dirty="0" smtClean="0">
                <a:latin typeface="新細明體" pitchFamily="18" charset="-120"/>
              </a:rPr>
              <a:t>(</a:t>
            </a:r>
            <a:r>
              <a:rPr lang="en-US" altLang="zh-TW" sz="2800" dirty="0" err="1" smtClean="0">
                <a:latin typeface="新細明體" pitchFamily="18" charset="-120"/>
              </a:rPr>
              <a:t>Hobbesian</a:t>
            </a:r>
            <a:r>
              <a:rPr lang="en-US" altLang="zh-TW" sz="2800" dirty="0" smtClean="0">
                <a:latin typeface="新細明體" pitchFamily="18" charset="-120"/>
              </a:rPr>
              <a:t> Jungle)</a:t>
            </a:r>
            <a:r>
              <a:rPr lang="zh-TW" altLang="en-US" sz="2800" dirty="0" smtClean="0">
                <a:latin typeface="新細明體" pitchFamily="18" charset="-120"/>
              </a:rPr>
              <a:t>的出現：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882650" lvl="1" indent="-609600">
              <a:lnSpc>
                <a:spcPct val="11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latin typeface="新細明體" pitchFamily="18" charset="-120"/>
              </a:rPr>
              <a:t>由於成員僅關注自己的利益，三種結合方式（相互尊重 、認同 、忠誠 ）都不存在。</a:t>
            </a:r>
          </a:p>
          <a:p>
            <a:pPr marL="882650" lvl="1" indent="-609600">
              <a:lnSpc>
                <a:spcPct val="11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latin typeface="新細明體" pitchFamily="18" charset="-120"/>
              </a:rPr>
              <a:t>既然不存在結合，成員之間的行動便無法相容。</a:t>
            </a:r>
          </a:p>
          <a:p>
            <a:pPr marL="882650" lvl="1" indent="-609600">
              <a:lnSpc>
                <a:spcPct val="11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latin typeface="新細明體" pitchFamily="18" charset="-120"/>
              </a:rPr>
              <a:t>在最壞狀態下，他們的行動會造成彼此的傷害（害人不利己），此境地稱霍布斯叢林 。</a:t>
            </a:r>
            <a:endParaRPr lang="en-US" altLang="zh-TW" sz="28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416103" y="328773"/>
            <a:ext cx="6251825" cy="833241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</a:t>
            </a:r>
            <a:r>
              <a:rPr lang="en-US" altLang="zh-TW" b="1" dirty="0" smtClean="0">
                <a:solidFill>
                  <a:srgbClr val="660066"/>
                </a:solidFill>
                <a:latin typeface="新細明體" pitchFamily="18" charset="-120"/>
              </a:rPr>
              <a:t>9A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海盜經濟學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1AC239-1381-4997-A313-365712A9B12D}" type="slidenum">
              <a:rPr lang="en-US" altLang="zh-TW" smtClean="0"/>
              <a:pPr/>
              <a:t>13</a:t>
            </a:fld>
            <a:endParaRPr lang="en-US" altLang="zh-TW" smtClean="0"/>
          </a:p>
        </p:txBody>
      </p:sp>
      <p:sp>
        <p:nvSpPr>
          <p:cNvPr id="6656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59549" y="2506894"/>
            <a:ext cx="6098105" cy="4000055"/>
          </a:xfrm>
        </p:spPr>
        <p:txBody>
          <a:bodyPr/>
          <a:lstStyle/>
          <a:p>
            <a:pPr marL="609600" indent="-609600">
              <a:lnSpc>
                <a:spcPct val="12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海盜章程（</a:t>
            </a:r>
            <a:r>
              <a:rPr lang="en-US" altLang="zh-TW" sz="2800" dirty="0" smtClean="0">
                <a:latin typeface="新細明體" pitchFamily="18" charset="-120"/>
              </a:rPr>
              <a:t>p.75-76</a:t>
            </a:r>
            <a:r>
              <a:rPr lang="zh-TW" altLang="en-US" sz="2800" dirty="0" smtClean="0">
                <a:latin typeface="新細明體" pitchFamily="18" charset="-120"/>
              </a:rPr>
              <a:t>）：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爭奪：不可欺騙同伴、不可偷竊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負的外部性：不可賭博、女人不帶上船、晚上熄燈熄燭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公共財：清潔自己的武器、開戰時不可擅離職守</a:t>
            </a:r>
          </a:p>
        </p:txBody>
      </p:sp>
      <p:pic>
        <p:nvPicPr>
          <p:cNvPr id="6656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7350" y="400050"/>
            <a:ext cx="2074863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547688" y="1319480"/>
            <a:ext cx="5897562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eaLnBrk="0" hangingPunct="0">
              <a:lnSpc>
                <a:spcPct val="12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zh-TW" sz="2400" b="0" dirty="0">
                <a:latin typeface="Microsoft Sans Serif" pitchFamily="34" charset="0"/>
                <a:ea typeface="Microsoft Sans Serif" pitchFamily="34" charset="0"/>
                <a:cs typeface="Microsoft Sans Serif" pitchFamily="34" charset="0"/>
              </a:rPr>
              <a:t>Peter T. </a:t>
            </a:r>
            <a:r>
              <a:rPr lang="en-US" altLang="zh-TW" sz="2400" b="0" dirty="0" err="1">
                <a:latin typeface="Microsoft Sans Serif" pitchFamily="34" charset="0"/>
                <a:ea typeface="Microsoft Sans Serif" pitchFamily="34" charset="0"/>
                <a:cs typeface="Microsoft Sans Serif" pitchFamily="34" charset="0"/>
              </a:rPr>
              <a:t>Leeson</a:t>
            </a:r>
            <a:r>
              <a:rPr lang="en-US" altLang="zh-TW" sz="2400" b="0" dirty="0">
                <a:latin typeface="Microsoft Sans Serif" pitchFamily="34" charset="0"/>
                <a:ea typeface="Microsoft Sans Serif" pitchFamily="34" charset="0"/>
                <a:cs typeface="Microsoft Sans Serif" pitchFamily="34" charset="0"/>
              </a:rPr>
              <a:t>,</a:t>
            </a:r>
            <a:r>
              <a:rPr lang="en-US" altLang="zh-TW" sz="2400" b="0" i="1" dirty="0">
                <a:latin typeface="Microsoft Sans Serif" pitchFamily="34" charset="0"/>
                <a:ea typeface="Microsoft Sans Serif" pitchFamily="34" charset="0"/>
                <a:cs typeface="Microsoft Sans Serif" pitchFamily="34" charset="0"/>
              </a:rPr>
              <a:t> The Invisible Hook: The Hidden Economics of Pirates</a:t>
            </a:r>
            <a:r>
              <a:rPr lang="en-US" altLang="zh-TW" sz="2400" b="0" dirty="0">
                <a:latin typeface="Microsoft Sans Serif" pitchFamily="34" charset="0"/>
                <a:ea typeface="Microsoft Sans Serif" pitchFamily="34" charset="0"/>
                <a:cs typeface="Microsoft Sans Serif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0768"/>
            <a:ext cx="8229600" cy="914400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1.10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有秩結合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6DD2FE-83E8-4689-A964-25496FBF86DC}" type="slidenum">
              <a:rPr lang="en-US" altLang="zh-TW" smtClean="0"/>
              <a:pPr/>
              <a:t>14</a:t>
            </a:fld>
            <a:endParaRPr lang="en-US" altLang="zh-TW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54050" y="1356189"/>
            <a:ext cx="8048161" cy="521927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/>
              <a:t>秩的古意：</a:t>
            </a:r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en-US" altLang="zh-TW" dirty="0" smtClean="0"/>
              <a:t>《</a:t>
            </a:r>
            <a:r>
              <a:rPr lang="zh-TW" altLang="en-US" dirty="0" smtClean="0"/>
              <a:t>爾雅</a:t>
            </a:r>
            <a:r>
              <a:rPr lang="en-US" altLang="zh-TW" dirty="0" smtClean="0"/>
              <a:t>》</a:t>
            </a:r>
            <a:r>
              <a:rPr lang="zh-TW" altLang="en-US" dirty="0" smtClean="0"/>
              <a:t>：秩，常也。</a:t>
            </a:r>
            <a:r>
              <a:rPr lang="en-US" altLang="zh-TW" dirty="0" smtClean="0"/>
              <a:t>《</a:t>
            </a:r>
            <a:r>
              <a:rPr lang="zh-TW" altLang="en-US" dirty="0" smtClean="0"/>
              <a:t>書</a:t>
            </a:r>
            <a:r>
              <a:rPr lang="en-US" altLang="zh-TW" dirty="0" smtClean="0"/>
              <a:t>·</a:t>
            </a:r>
            <a:r>
              <a:rPr lang="zh-TW" altLang="en-US" dirty="0" smtClean="0"/>
              <a:t>皋陶謨</a:t>
            </a:r>
            <a:r>
              <a:rPr lang="en-US" altLang="zh-TW" dirty="0" smtClean="0"/>
              <a:t>》</a:t>
            </a:r>
            <a:r>
              <a:rPr lang="zh-TW" altLang="en-US" dirty="0" smtClean="0"/>
              <a:t>：天秩有理。</a:t>
            </a:r>
            <a:endParaRPr lang="en-US" altLang="zh-TW" dirty="0" smtClean="0"/>
          </a:p>
          <a:p>
            <a:pPr marL="514350" indent="-514350">
              <a:buFont typeface="+mj-lt"/>
              <a:buAutoNum type="arabicParenR"/>
            </a:pP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有秩結合</a:t>
            </a:r>
            <a:r>
              <a:rPr lang="zh-TW" altLang="en-US" sz="2800" dirty="0" smtClean="0">
                <a:latin typeface="新細明體" pitchFamily="18" charset="-120"/>
              </a:rPr>
              <a:t>：（簡稱秩序）</a:t>
            </a:r>
          </a:p>
          <a:p>
            <a:pPr marL="914400" lvl="1" indent="-457200"/>
            <a:r>
              <a:rPr lang="zh-TW" altLang="en-US" sz="2400" dirty="0" smtClean="0">
                <a:latin typeface="新細明體" pitchFamily="18" charset="-120"/>
              </a:rPr>
              <a:t>成員既然能相互尊重，也就不再需要認同與忠誠。</a:t>
            </a:r>
            <a:endParaRPr lang="en-US" altLang="zh-TW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05828" y="200345"/>
            <a:ext cx="8229600" cy="960438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1.11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制度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1F6CBB-C0B2-4D69-A963-8EB40C25E5A5}" type="slidenum">
              <a:rPr lang="en-US" altLang="zh-TW" smtClean="0"/>
              <a:pPr/>
              <a:t>15</a:t>
            </a:fld>
            <a:endParaRPr lang="en-US" altLang="zh-TW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376738"/>
            <a:ext cx="8002588" cy="4982788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有秩結合內存在許多的規則，相關規則的集合就是一個制度（</a:t>
            </a:r>
            <a:r>
              <a:rPr lang="en-US" altLang="zh-TW" sz="2800" dirty="0" smtClean="0">
                <a:latin typeface="新細明體" pitchFamily="18" charset="-120"/>
              </a:rPr>
              <a:t>institution</a:t>
            </a:r>
            <a:r>
              <a:rPr lang="zh-TW" altLang="en-US" sz="2800" dirty="0" smtClean="0">
                <a:latin typeface="新細明體" pitchFamily="18" charset="-120"/>
              </a:rPr>
              <a:t>）。</a:t>
            </a:r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一個有秩結合同時存在許多的制度，每個制度都是一套規則。</a:t>
            </a:r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我們的社會包括財產權制度、市場制度、貨幣制度、司法制度、語言制度、民主制度、教育制度等。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財產權制度的規則：財產初始權（</a:t>
            </a:r>
            <a:r>
              <a:rPr lang="en-US" altLang="zh-TW" sz="2400" dirty="0" smtClean="0">
                <a:latin typeface="新細明體" pitchFamily="18" charset="-120"/>
              </a:rPr>
              <a:t>initial rights</a:t>
            </a:r>
            <a:r>
              <a:rPr lang="zh-TW" altLang="en-US" sz="2400" dirty="0" smtClean="0">
                <a:latin typeface="新細明體" pitchFamily="18" charset="-120"/>
              </a:rPr>
              <a:t>）之獲得、財產權之移轉。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市場制度的規則：交易取得、自由進出、非人稱關係。</a:t>
            </a:r>
          </a:p>
          <a:p>
            <a:pPr marL="914400" lvl="1" indent="-457200">
              <a:buFont typeface="Wingdings" pitchFamily="2" charset="2"/>
              <a:buAutoNum type="circleNumWdWhitePlain"/>
            </a:pP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16104" y="220895"/>
            <a:ext cx="8229600" cy="960633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1.12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制度的經濟問題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338A12-19BF-4637-9AFC-9CA88905CD57}" type="slidenum">
              <a:rPr lang="en-US" altLang="zh-TW" smtClean="0"/>
              <a:pPr/>
              <a:t>16</a:t>
            </a:fld>
            <a:endParaRPr lang="en-US" altLang="zh-TW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9588" y="1602769"/>
            <a:ext cx="7884399" cy="4821844"/>
          </a:xfrm>
        </p:spPr>
        <p:txBody>
          <a:bodyPr/>
          <a:lstStyle/>
          <a:p>
            <a:pPr marL="609600" indent="-6096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制度框架了個人行動的外在環境，影響他實現生活目標的行動。</a:t>
            </a:r>
          </a:p>
          <a:p>
            <a:pPr marL="609600" indent="-6096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制度的經濟問題：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現行制度是如何生成的？它經歷過哪些演化？演化的動力來自哪裡？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現行制度有哪些缺失？這些缺失如何方能改善？這些改善是否真能有利於個人對生命的多重追尋？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08737" y="270678"/>
            <a:ext cx="8147050" cy="925512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1.13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社群結合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7D4188-7209-4794-AF0E-2344719C6E01}" type="slidenum">
              <a:rPr lang="en-US" altLang="zh-TW" smtClean="0"/>
              <a:pPr/>
              <a:t>17</a:t>
            </a:fld>
            <a:endParaRPr lang="en-US" altLang="zh-TW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4363" y="1455737"/>
            <a:ext cx="8123237" cy="4903965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社群結合</a:t>
            </a:r>
            <a:r>
              <a:rPr lang="zh-TW" altLang="en-US" sz="2800" dirty="0" smtClean="0">
                <a:latin typeface="新細明體" pitchFamily="18" charset="-120"/>
                <a:sym typeface="Wingdings" pitchFamily="2" charset="2"/>
              </a:rPr>
              <a:t>：</a:t>
            </a:r>
            <a:endParaRPr lang="zh-TW" altLang="en-US" sz="2800" dirty="0" smtClean="0">
              <a:latin typeface="新細明體" pitchFamily="18" charset="-120"/>
            </a:endParaRPr>
          </a:p>
          <a:p>
            <a:pPr marL="990600" lvl="1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成員認同他們屬於同個社群，而非一群烏合之眾。</a:t>
            </a:r>
          </a:p>
          <a:p>
            <a:pPr marL="990600" lvl="1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認同之後，社會主義者常會進一步要求成員的忠誠。例：從「新台灣人」（認同台灣）到「愛台灣」 （忠誠）。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對比：組織（</a:t>
            </a:r>
            <a:r>
              <a:rPr lang="en-US" altLang="zh-TW" sz="2800" b="1" dirty="0" smtClean="0">
                <a:solidFill>
                  <a:srgbClr val="660066"/>
                </a:solidFill>
                <a:latin typeface="新細明體" pitchFamily="18" charset="-120"/>
              </a:rPr>
              <a:t>organization</a:t>
            </a: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）</a:t>
            </a:r>
          </a:p>
          <a:p>
            <a:pPr lvl="1">
              <a:lnSpc>
                <a:spcPct val="120000"/>
              </a:lnSpc>
            </a:pPr>
            <a:r>
              <a:rPr lang="zh-TW" altLang="en-US" dirty="0" smtClean="0">
                <a:latin typeface="新細明體" pitchFamily="18" charset="-120"/>
              </a:rPr>
              <a:t>一群人為了實現共同目的，而以階層方式結合，並接受由上而下的命令 </a:t>
            </a:r>
            <a:r>
              <a:rPr lang="en-US" altLang="zh-TW" dirty="0" smtClean="0">
                <a:latin typeface="新細明體" pitchFamily="18" charset="-120"/>
              </a:rPr>
              <a:t>(commands)</a:t>
            </a:r>
            <a:r>
              <a:rPr lang="zh-TW" altLang="en-US" dirty="0" smtClean="0">
                <a:latin typeface="新細明體" pitchFamily="18" charset="-120"/>
              </a:rPr>
              <a:t>。</a:t>
            </a:r>
          </a:p>
          <a:p>
            <a:pPr marL="914400" lvl="1" indent="-4572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latin typeface="新細明體" pitchFamily="18" charset="-120"/>
              </a:rPr>
              <a:t>例：廠商、球隊、聯軍</a:t>
            </a:r>
          </a:p>
          <a:p>
            <a:pPr marL="914400" lvl="1" indent="-4572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latin typeface="新細明體" pitchFamily="18" charset="-120"/>
              </a:rPr>
              <a:t>不同於有秩結合是在情願下形成秩序，組織利用命令形成秩序，規則為輔。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6BCD56-70E6-4BF8-9B88-8E1B8FFE1493}" type="slidenum">
              <a:rPr lang="en-US" altLang="zh-TW" smtClean="0"/>
              <a:pPr/>
              <a:t>18</a:t>
            </a:fld>
            <a:endParaRPr lang="en-US" altLang="zh-TW" smtClean="0"/>
          </a:p>
        </p:txBody>
      </p:sp>
      <p:sp>
        <p:nvSpPr>
          <p:cNvPr id="67587" name="Title 1"/>
          <p:cNvSpPr>
            <a:spLocks noGrp="1"/>
          </p:cNvSpPr>
          <p:nvPr>
            <p:ph type="title" idx="4294967295"/>
          </p:nvPr>
        </p:nvSpPr>
        <p:spPr>
          <a:xfrm>
            <a:off x="719690" y="1361505"/>
            <a:ext cx="7931150" cy="3259138"/>
          </a:xfrm>
        </p:spPr>
        <p:txBody>
          <a:bodyPr/>
          <a:lstStyle/>
          <a:p>
            <a:pPr algn="ctr" eaLnBrk="1" hangingPunct="1"/>
            <a:r>
              <a:rPr lang="en-US" altLang="zh-TW" sz="4800" b="1" dirty="0" smtClean="0">
                <a:solidFill>
                  <a:srgbClr val="C00000"/>
                </a:solidFill>
              </a:rPr>
              <a:t>2.</a:t>
            </a:r>
            <a:r>
              <a:rPr lang="zh-TW" altLang="en-US" sz="4800" b="1" dirty="0" smtClean="0">
                <a:solidFill>
                  <a:srgbClr val="C00000"/>
                </a:solidFill>
              </a:rPr>
              <a:t/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</a:rPr>
              <a:t> </a:t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</a:rPr>
              <a:t>個人主義</a:t>
            </a:r>
          </a:p>
        </p:txBody>
      </p:sp>
      <p:sp>
        <p:nvSpPr>
          <p:cNvPr id="67588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FE37266-B672-4643-8304-279844A3DDD8}" type="slidenum">
              <a:rPr kumimoji="0" lang="en-US" altLang="zh-TW" sz="1200" b="0">
                <a:latin typeface="Arial Black" pitchFamily="34" charset="0"/>
              </a:rPr>
              <a:pPr algn="r"/>
              <a:t>18</a:t>
            </a:fld>
            <a:endParaRPr kumimoji="0" lang="en-US" altLang="zh-TW" sz="1200" b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81041"/>
            <a:ext cx="8075612" cy="854075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2.1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假的個人主義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D413C4-9FF4-4965-B1CE-8F1FE78F52C7}" type="slidenum">
              <a:rPr lang="en-US" altLang="zh-TW" smtClean="0"/>
              <a:pPr/>
              <a:t>19</a:t>
            </a:fld>
            <a:endParaRPr lang="en-US" altLang="zh-TW" smtClean="0"/>
          </a:p>
        </p:txBody>
      </p:sp>
      <p:sp>
        <p:nvSpPr>
          <p:cNvPr id="6963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3088" y="1400175"/>
            <a:ext cx="8396287" cy="4824413"/>
          </a:xfrm>
        </p:spPr>
        <p:txBody>
          <a:bodyPr/>
          <a:lstStyle/>
          <a:p>
            <a:pPr marL="533400" indent="-533400">
              <a:lnSpc>
                <a:spcPct val="110000"/>
              </a:lnSpc>
              <a:buFont typeface="Wingdings" pitchFamily="2" charset="2"/>
              <a:buChar char="l"/>
            </a:pPr>
            <a:r>
              <a:rPr lang="en-US" altLang="zh-TW" sz="2800" b="1" dirty="0" smtClean="0">
                <a:latin typeface="Times New Roman" pitchFamily="18" charset="0"/>
              </a:rPr>
              <a:t>False individualism </a:t>
            </a:r>
            <a:r>
              <a:rPr lang="zh-TW" altLang="en-US" sz="2800" b="1" dirty="0" smtClean="0">
                <a:latin typeface="Times New Roman" pitchFamily="18" charset="0"/>
              </a:rPr>
              <a:t>（</a:t>
            </a:r>
            <a:r>
              <a:rPr lang="en-US" altLang="zh-TW" sz="2800" b="1" dirty="0" smtClean="0">
                <a:latin typeface="Times New Roman" pitchFamily="18" charset="0"/>
              </a:rPr>
              <a:t>FI</a:t>
            </a:r>
            <a:r>
              <a:rPr lang="zh-TW" altLang="en-US" sz="2800" b="1" dirty="0" smtClean="0">
                <a:latin typeface="Times New Roman" pitchFamily="18" charset="0"/>
              </a:rPr>
              <a:t>）</a:t>
            </a:r>
            <a:r>
              <a:rPr lang="en-US" altLang="zh-TW" sz="2800" b="1" dirty="0" smtClean="0">
                <a:latin typeface="Times New Roman" pitchFamily="18" charset="0"/>
              </a:rPr>
              <a:t>:</a:t>
            </a:r>
          </a:p>
          <a:p>
            <a:pPr marL="723900" lvl="1" indent="-514350">
              <a:lnSpc>
                <a:spcPct val="110000"/>
              </a:lnSpc>
              <a:buFont typeface="+mj-lt"/>
              <a:buAutoNum type="arabicParenR"/>
            </a:pPr>
            <a:r>
              <a:rPr lang="en-US" altLang="zh-TW" sz="2400" dirty="0" smtClean="0">
                <a:latin typeface="Times New Roman" pitchFamily="18" charset="0"/>
              </a:rPr>
              <a:t>FI is characterized—is dominated—by </a:t>
            </a:r>
            <a:r>
              <a:rPr lang="en-US" altLang="zh-TW" sz="2400" dirty="0" smtClean="0">
                <a:solidFill>
                  <a:srgbClr val="FF0000"/>
                </a:solidFill>
                <a:latin typeface="Times New Roman" pitchFamily="18" charset="0"/>
              </a:rPr>
              <a:t>rationalism </a:t>
            </a:r>
            <a:r>
              <a:rPr lang="en-US" altLang="zh-TW" sz="2400" dirty="0" smtClean="0">
                <a:latin typeface="Times New Roman" pitchFamily="18" charset="0"/>
              </a:rPr>
              <a:t>and </a:t>
            </a:r>
            <a:r>
              <a:rPr lang="en-US" altLang="zh-TW" sz="2400" dirty="0" smtClean="0">
                <a:solidFill>
                  <a:srgbClr val="FF0000"/>
                </a:solidFill>
                <a:latin typeface="Times New Roman" pitchFamily="18" charset="0"/>
              </a:rPr>
              <a:t>ethical pragmatism</a:t>
            </a:r>
            <a:r>
              <a:rPr lang="en-US" altLang="zh-TW" sz="2400" dirty="0" smtClean="0">
                <a:latin typeface="Times New Roman" pitchFamily="18" charset="0"/>
              </a:rPr>
              <a:t>. </a:t>
            </a:r>
            <a:r>
              <a:rPr lang="zh-TW" altLang="en-US" sz="2400" dirty="0" smtClean="0">
                <a:latin typeface="Times New Roman" pitchFamily="18" charset="0"/>
              </a:rPr>
              <a:t> </a:t>
            </a:r>
            <a:endParaRPr lang="en-US" altLang="zh-TW" sz="2400" dirty="0" smtClean="0">
              <a:latin typeface="Times New Roman" pitchFamily="18" charset="0"/>
            </a:endParaRPr>
          </a:p>
          <a:p>
            <a:pPr marL="723900" lvl="1" indent="-514350">
              <a:lnSpc>
                <a:spcPct val="110000"/>
              </a:lnSpc>
              <a:buFont typeface="+mj-lt"/>
              <a:buAutoNum type="arabicParenR"/>
            </a:pPr>
            <a:r>
              <a:rPr lang="en-US" altLang="zh-TW" sz="2400" dirty="0" smtClean="0">
                <a:latin typeface="Times New Roman" pitchFamily="18" charset="0"/>
              </a:rPr>
              <a:t>It </a:t>
            </a:r>
            <a:r>
              <a:rPr lang="en-US" altLang="zh-TW" sz="2400" dirty="0" smtClean="0">
                <a:latin typeface="Times New Roman" pitchFamily="18" charset="0"/>
              </a:rPr>
              <a:t>views human action as based on </a:t>
            </a:r>
            <a:r>
              <a:rPr lang="en-US" altLang="zh-TW" sz="2400" dirty="0" smtClean="0">
                <a:solidFill>
                  <a:srgbClr val="FF0000"/>
                </a:solidFill>
                <a:latin typeface="Times New Roman" pitchFamily="18" charset="0"/>
              </a:rPr>
              <a:t>commands</a:t>
            </a:r>
            <a:r>
              <a:rPr lang="en-US" altLang="zh-TW" sz="2400" dirty="0" smtClean="0">
                <a:latin typeface="Times New Roman" pitchFamily="18" charset="0"/>
              </a:rPr>
              <a:t>, in contrast to </a:t>
            </a:r>
            <a:r>
              <a:rPr lang="en-US" altLang="zh-TW" sz="2400" dirty="0" smtClean="0">
                <a:solidFill>
                  <a:srgbClr val="FF0000"/>
                </a:solidFill>
                <a:latin typeface="Times New Roman" pitchFamily="18" charset="0"/>
              </a:rPr>
              <a:t>general principles</a:t>
            </a:r>
            <a:r>
              <a:rPr lang="en-US" altLang="zh-TW" sz="2400" dirty="0" smtClean="0">
                <a:latin typeface="Times New Roman" pitchFamily="18" charset="0"/>
              </a:rPr>
              <a:t>.</a:t>
            </a:r>
          </a:p>
          <a:p>
            <a:pPr marL="723900" lvl="1" indent="-514350">
              <a:lnSpc>
                <a:spcPct val="110000"/>
              </a:lnSpc>
              <a:buFont typeface="+mj-lt"/>
              <a:buAutoNum type="arabicParenR"/>
            </a:pPr>
            <a:r>
              <a:rPr lang="en-US" altLang="zh-TW" sz="2400" dirty="0" smtClean="0">
                <a:latin typeface="Times New Roman" pitchFamily="18" charset="0"/>
              </a:rPr>
              <a:t>It is supportive of elitism and economic man and views human behavior as essentially </a:t>
            </a:r>
            <a:r>
              <a:rPr lang="en-US" altLang="zh-TW" sz="2400" dirty="0" smtClean="0">
                <a:solidFill>
                  <a:srgbClr val="FF0000"/>
                </a:solidFill>
                <a:latin typeface="Times New Roman" pitchFamily="18" charset="0"/>
              </a:rPr>
              <a:t>fatalistic and amoral</a:t>
            </a:r>
            <a:r>
              <a:rPr lang="en-US" altLang="zh-TW" sz="2400" dirty="0" smtClean="0">
                <a:latin typeface="Times New Roman" pitchFamily="18" charset="0"/>
              </a:rPr>
              <a:t>. </a:t>
            </a:r>
          </a:p>
          <a:p>
            <a:pPr marL="723900" lvl="1" indent="-514350">
              <a:lnSpc>
                <a:spcPct val="110000"/>
              </a:lnSpc>
              <a:buFont typeface="Wingdings" pitchFamily="2" charset="2"/>
              <a:buChar char="l"/>
            </a:pPr>
            <a:r>
              <a:rPr lang="en-US" altLang="zh-TW" sz="2400" dirty="0" smtClean="0">
                <a:latin typeface="Times New Roman" pitchFamily="18" charset="0"/>
              </a:rPr>
              <a:t>by Hayek</a:t>
            </a:r>
            <a:endParaRPr lang="en-US" altLang="zh-TW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186C56-5500-4207-8DAB-F92FECFE7527}" type="slidenum">
              <a:rPr lang="en-US" altLang="zh-TW" smtClean="0"/>
              <a:pPr/>
              <a:t>2</a:t>
            </a:fld>
            <a:endParaRPr lang="en-US" altLang="zh-TW" smtClean="0"/>
          </a:p>
        </p:txBody>
      </p:sp>
      <p:sp>
        <p:nvSpPr>
          <p:cNvPr id="4099" name="Title 1"/>
          <p:cNvSpPr>
            <a:spLocks noGrp="1"/>
          </p:cNvSpPr>
          <p:nvPr>
            <p:ph type="title" idx="4294967295"/>
          </p:nvPr>
        </p:nvSpPr>
        <p:spPr>
          <a:xfrm>
            <a:off x="0" y="457200"/>
            <a:ext cx="8229600" cy="971550"/>
          </a:xfrm>
        </p:spPr>
        <p:txBody>
          <a:bodyPr/>
          <a:lstStyle/>
          <a:p>
            <a:pPr algn="ctr" eaLnBrk="1" hangingPunct="1"/>
            <a:r>
              <a:rPr lang="zh-TW" altLang="en-US" sz="4000" b="1" smtClean="0">
                <a:solidFill>
                  <a:srgbClr val="800080"/>
                </a:solidFill>
              </a:rPr>
              <a:t>章節內容</a:t>
            </a:r>
          </a:p>
        </p:txBody>
      </p:sp>
      <p:sp>
        <p:nvSpPr>
          <p:cNvPr id="4100" name="Content Placeholder 2"/>
          <p:cNvSpPr>
            <a:spLocks noGrp="1"/>
          </p:cNvSpPr>
          <p:nvPr>
            <p:ph idx="4294967295"/>
          </p:nvPr>
        </p:nvSpPr>
        <p:spPr>
          <a:xfrm>
            <a:off x="3381375" y="1695450"/>
            <a:ext cx="5762625" cy="4787900"/>
          </a:xfrm>
        </p:spPr>
        <p:txBody>
          <a:bodyPr/>
          <a:lstStyle/>
          <a:p>
            <a:pPr marL="514350" indent="-514350">
              <a:lnSpc>
                <a:spcPct val="120000"/>
              </a:lnSpc>
              <a:buAutoNum type="arabicPeriod"/>
            </a:pPr>
            <a:r>
              <a:rPr lang="zh-TW" altLang="en-US" dirty="0" smtClean="0">
                <a:solidFill>
                  <a:srgbClr val="000000"/>
                </a:solidFill>
              </a:rPr>
              <a:t>個人與社會</a:t>
            </a:r>
            <a:endParaRPr lang="en-US" altLang="zh-TW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zh-TW" altLang="en-US" dirty="0" smtClean="0">
                <a:solidFill>
                  <a:srgbClr val="000000"/>
                </a:solidFill>
              </a:rPr>
              <a:t>個人主義</a:t>
            </a:r>
            <a:endParaRPr lang="en-US" altLang="zh-TW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zh-TW" altLang="en-US" dirty="0" smtClean="0">
                <a:solidFill>
                  <a:srgbClr val="000000"/>
                </a:solidFill>
              </a:rPr>
              <a:t>方法論個人主義</a:t>
            </a:r>
            <a:endParaRPr lang="en-US" altLang="zh-TW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zh-TW" altLang="en-US" dirty="0" smtClean="0">
                <a:solidFill>
                  <a:srgbClr val="000000"/>
                </a:solidFill>
              </a:rPr>
              <a:t>文化演化論</a:t>
            </a:r>
            <a:endParaRPr lang="en-US" altLang="zh-TW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zh-TW" altLang="en-US" dirty="0" smtClean="0">
                <a:solidFill>
                  <a:srgbClr val="000000"/>
                </a:solidFill>
              </a:rPr>
              <a:t>秩序與規則</a:t>
            </a:r>
            <a:endParaRPr lang="en-US" altLang="zh-TW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zh-TW" altLang="en-US" dirty="0" smtClean="0">
                <a:solidFill>
                  <a:srgbClr val="000000"/>
                </a:solidFill>
              </a:rPr>
              <a:t>延展性秩序</a:t>
            </a:r>
            <a:endParaRPr lang="en-US" altLang="zh-TW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405562" y="270767"/>
            <a:ext cx="8075612" cy="854075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2.2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真的個人主義</a:t>
            </a:r>
          </a:p>
        </p:txBody>
      </p:sp>
      <p:sp>
        <p:nvSpPr>
          <p:cNvPr id="68610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A65217-6022-4BFD-B4CB-1F847C97F677}" type="slidenum">
              <a:rPr lang="en-US" altLang="zh-TW" smtClean="0"/>
              <a:pPr/>
              <a:t>20</a:t>
            </a:fld>
            <a:endParaRPr lang="en-US" altLang="zh-TW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2275" y="1455738"/>
            <a:ext cx="8440738" cy="5122862"/>
          </a:xfrm>
        </p:spPr>
        <p:txBody>
          <a:bodyPr/>
          <a:lstStyle/>
          <a:p>
            <a:pPr marL="609600" indent="-609600">
              <a:lnSpc>
                <a:spcPct val="110000"/>
              </a:lnSpc>
              <a:buFont typeface="Wingdings" pitchFamily="2" charset="2"/>
              <a:buChar char="l"/>
            </a:pPr>
            <a:r>
              <a:rPr lang="en-US" altLang="zh-TW" sz="2800" b="1" dirty="0" smtClean="0">
                <a:latin typeface="Times New Roman" pitchFamily="18" charset="0"/>
              </a:rPr>
              <a:t>True individualism</a:t>
            </a:r>
            <a:r>
              <a:rPr lang="en-US" altLang="zh-TW" sz="2800" dirty="0" smtClean="0">
                <a:latin typeface="Times New Roman" pitchFamily="18" charset="0"/>
              </a:rPr>
              <a:t> </a:t>
            </a:r>
            <a:r>
              <a:rPr lang="zh-TW" altLang="en-US" sz="2800" dirty="0" smtClean="0">
                <a:latin typeface="Times New Roman" pitchFamily="18" charset="0"/>
              </a:rPr>
              <a:t>（</a:t>
            </a:r>
            <a:r>
              <a:rPr lang="en-US" altLang="zh-TW" sz="2800" dirty="0" smtClean="0">
                <a:latin typeface="Times New Roman" pitchFamily="18" charset="0"/>
              </a:rPr>
              <a:t>TI</a:t>
            </a:r>
            <a:r>
              <a:rPr lang="zh-TW" altLang="en-US" sz="2800" dirty="0" smtClean="0">
                <a:latin typeface="Times New Roman" pitchFamily="18" charset="0"/>
              </a:rPr>
              <a:t>）</a:t>
            </a:r>
            <a:r>
              <a:rPr lang="en-US" altLang="zh-TW" sz="2800" dirty="0" smtClean="0">
                <a:latin typeface="Times New Roman" pitchFamily="18" charset="0"/>
              </a:rPr>
              <a:t>:</a:t>
            </a:r>
          </a:p>
          <a:p>
            <a:pPr marL="990600" lvl="1" indent="-533400">
              <a:lnSpc>
                <a:spcPct val="110000"/>
              </a:lnSpc>
              <a:buFont typeface="+mj-lt"/>
              <a:buAutoNum type="arabicParenR"/>
            </a:pPr>
            <a:r>
              <a:rPr lang="en-US" altLang="zh-TW" sz="2400" dirty="0" smtClean="0">
                <a:latin typeface="Times New Roman" pitchFamily="18" charset="0"/>
              </a:rPr>
              <a:t>TI is</a:t>
            </a:r>
            <a:r>
              <a:rPr lang="en-US" altLang="zh-TW" sz="24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</a:rPr>
              <a:t>social, and deals with </a:t>
            </a:r>
            <a:r>
              <a:rPr lang="en-US" altLang="zh-TW" sz="2400" dirty="0" smtClean="0">
                <a:solidFill>
                  <a:srgbClr val="FF0000"/>
                </a:solidFill>
                <a:latin typeface="Times New Roman" pitchFamily="18" charset="0"/>
              </a:rPr>
              <a:t>individuals as part of society</a:t>
            </a:r>
            <a:r>
              <a:rPr lang="en-US" altLang="zh-TW" sz="2400" dirty="0" smtClean="0">
                <a:latin typeface="Times New Roman" pitchFamily="18" charset="0"/>
              </a:rPr>
              <a:t>, rather than as dissociated, independent atoms.  </a:t>
            </a:r>
          </a:p>
          <a:p>
            <a:pPr marL="990600" lvl="1" indent="-533400">
              <a:lnSpc>
                <a:spcPct val="110000"/>
              </a:lnSpc>
              <a:buFont typeface="+mj-lt"/>
              <a:buAutoNum type="arabicParenR"/>
            </a:pPr>
            <a:r>
              <a:rPr lang="en-US" altLang="zh-TW" sz="2400" dirty="0" smtClean="0">
                <a:latin typeface="Times New Roman" pitchFamily="18" charset="0"/>
              </a:rPr>
              <a:t>It is primarily </a:t>
            </a:r>
            <a:r>
              <a:rPr lang="en-US" altLang="zh-TW" sz="2400" dirty="0" smtClean="0">
                <a:solidFill>
                  <a:srgbClr val="C00000"/>
                </a:solidFill>
                <a:latin typeface="Times New Roman" pitchFamily="18" charset="0"/>
              </a:rPr>
              <a:t>a theory of society</a:t>
            </a:r>
            <a:r>
              <a:rPr lang="en-US" altLang="zh-TW" sz="2400" dirty="0" smtClean="0">
                <a:latin typeface="Times New Roman" pitchFamily="18" charset="0"/>
              </a:rPr>
              <a:t>, an attempt to </a:t>
            </a:r>
            <a:r>
              <a:rPr lang="en-US" altLang="zh-TW" sz="2400" dirty="0" smtClean="0">
                <a:solidFill>
                  <a:srgbClr val="C00000"/>
                </a:solidFill>
                <a:latin typeface="Times New Roman" pitchFamily="18" charset="0"/>
              </a:rPr>
              <a:t>understand</a:t>
            </a:r>
            <a:r>
              <a:rPr lang="en-US" altLang="zh-TW" sz="2400" b="1" dirty="0" smtClean="0">
                <a:latin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</a:rPr>
              <a:t>the forces with determine the social life of man, and only in the second instance, a set of </a:t>
            </a:r>
            <a:r>
              <a:rPr lang="en-US" altLang="zh-TW" sz="2400" dirty="0" smtClean="0">
                <a:solidFill>
                  <a:srgbClr val="C00000"/>
                </a:solidFill>
                <a:latin typeface="Times New Roman" pitchFamily="18" charset="0"/>
              </a:rPr>
              <a:t>political maxims </a:t>
            </a:r>
            <a:r>
              <a:rPr lang="en-US" altLang="zh-TW" sz="2400" dirty="0" smtClean="0">
                <a:latin typeface="Times New Roman" pitchFamily="18" charset="0"/>
              </a:rPr>
              <a:t>derived from this view of society. </a:t>
            </a:r>
          </a:p>
          <a:p>
            <a:pPr marL="990600" lvl="1" indent="-533400">
              <a:lnSpc>
                <a:spcPct val="110000"/>
              </a:lnSpc>
              <a:buFont typeface="Wingdings" pitchFamily="2" charset="2"/>
              <a:buChar char="l"/>
            </a:pPr>
            <a:r>
              <a:rPr lang="en-US" altLang="zh-TW" sz="2400" dirty="0" smtClean="0">
                <a:latin typeface="Times New Roman" pitchFamily="18" charset="0"/>
              </a:rPr>
              <a:t>by Hayek</a:t>
            </a:r>
            <a:endParaRPr lang="en-US" altLang="zh-TW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508750" y="340920"/>
            <a:ext cx="8229600" cy="795337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2.3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兩種個人主義的傳統</a:t>
            </a:r>
          </a:p>
        </p:txBody>
      </p:sp>
      <p:graphicFrame>
        <p:nvGraphicFramePr>
          <p:cNvPr id="496659" name="Group 19"/>
          <p:cNvGraphicFramePr>
            <a:graphicFrameLocks noGrp="1"/>
          </p:cNvGraphicFramePr>
          <p:nvPr>
            <p:ph sz="half" idx="2"/>
          </p:nvPr>
        </p:nvGraphicFramePr>
        <p:xfrm>
          <a:off x="592887" y="1540483"/>
          <a:ext cx="8062912" cy="4675384"/>
        </p:xfrm>
        <a:graphic>
          <a:graphicData uri="http://schemas.openxmlformats.org/drawingml/2006/table">
            <a:tbl>
              <a:tblPr/>
              <a:tblGrid>
                <a:gridCol w="4032250"/>
                <a:gridCol w="4030662"/>
              </a:tblGrid>
              <a:tr h="5303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真的個人主義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假的個人主義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5068">
                <a:tc>
                  <a:txBody>
                    <a:bodyPr/>
                    <a:lstStyle/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Scottish Enlightenment: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John Locke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Bernard Mandeville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David Hume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Josiah Tucker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Adam Ferguson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Adam Smith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Alexis de Tocqueville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Lord Acton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Edmund Burke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Cartesian Rationalism: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the </a:t>
                      </a:r>
                      <a:r>
                        <a:rPr kumimoji="1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Encyclopedists</a:t>
                      </a:r>
                      <a:endParaRPr kumimoji="1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Rousseau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the </a:t>
                      </a:r>
                      <a:r>
                        <a:rPr kumimoji="1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Physiocrats</a:t>
                      </a:r>
                      <a:endParaRPr kumimoji="1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J. S. Mill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Herbert Spencer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58" name="投影片編號版面配置區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55EE6BC-40AB-442D-B086-B4B42F25EF21}" type="slidenum">
              <a:rPr lang="en-US" altLang="zh-TW" smtClean="0"/>
              <a:pPr/>
              <a:t>21</a:t>
            </a:fld>
            <a:endParaRPr lang="en-US" altLang="zh-TW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3"/>
          <p:cNvSpPr>
            <a:spLocks noGrp="1" noChangeArrowheads="1"/>
          </p:cNvSpPr>
          <p:nvPr>
            <p:ph type="title"/>
          </p:nvPr>
        </p:nvSpPr>
        <p:spPr>
          <a:xfrm>
            <a:off x="405563" y="373509"/>
            <a:ext cx="7920037" cy="955675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2.4  Hayek on </a:t>
            </a:r>
            <a:r>
              <a:rPr lang="en-US" altLang="zh-TW" sz="4000" b="1" dirty="0" smtClean="0">
                <a:solidFill>
                  <a:srgbClr val="660066"/>
                </a:solidFill>
              </a:rPr>
              <a:t>“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general principles</a:t>
            </a:r>
            <a:r>
              <a:rPr lang="en-US" altLang="zh-TW" sz="4000" b="1" dirty="0" smtClean="0">
                <a:solidFill>
                  <a:srgbClr val="660066"/>
                </a:solidFill>
              </a:rPr>
              <a:t>”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9AF572-4101-4B94-B8E2-9FB1B862C052}" type="slidenum">
              <a:rPr lang="en-US" altLang="zh-TW" smtClean="0"/>
              <a:pPr/>
              <a:t>22</a:t>
            </a:fld>
            <a:endParaRPr lang="en-US" altLang="zh-TW" smtClean="0"/>
          </a:p>
        </p:txBody>
      </p:sp>
      <p:pic>
        <p:nvPicPr>
          <p:cNvPr id="7168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5400000">
            <a:off x="2186781" y="-259556"/>
            <a:ext cx="4478338" cy="803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385014" y="301589"/>
            <a:ext cx="8280400" cy="950913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2.5  TI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本質</a:t>
            </a:r>
            <a:r>
              <a:rPr lang="zh-TW" altLang="en-US" b="1" dirty="0" smtClean="0">
                <a:solidFill>
                  <a:srgbClr val="660066"/>
                </a:solidFill>
                <a:latin typeface="新細明體" pitchFamily="18" charset="-120"/>
              </a:rPr>
              <a:t>之一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：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非完美的個人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70149D-E2A9-4C40-86A1-4CF692030BFA}" type="slidenum">
              <a:rPr lang="en-US" altLang="zh-TW" smtClean="0"/>
              <a:pPr/>
              <a:t>23</a:t>
            </a:fld>
            <a:endParaRPr lang="en-US" altLang="zh-TW" smtClean="0"/>
          </a:p>
        </p:txBody>
      </p:sp>
      <p:sp>
        <p:nvSpPr>
          <p:cNvPr id="7270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4213" y="1557338"/>
            <a:ext cx="8064500" cy="4895850"/>
          </a:xfrm>
        </p:spPr>
        <p:txBody>
          <a:bodyPr>
            <a:normAutofit lnSpcReduction="10000"/>
          </a:bodyPr>
          <a:lstStyle/>
          <a:p>
            <a:pPr marL="609600" indent="-609600">
              <a:buSzTx/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人不是高度聰明，更不具有高度理性，</a:t>
            </a:r>
            <a:r>
              <a:rPr lang="zh-TW" altLang="en-US" sz="2800" dirty="0" smtClean="0">
                <a:latin typeface="新細明體" pitchFamily="18" charset="-120"/>
              </a:rPr>
              <a:t>而是</a:t>
            </a:r>
            <a:r>
              <a:rPr lang="zh-TW" altLang="en-US" sz="2800" dirty="0" smtClean="0">
                <a:solidFill>
                  <a:srgbClr val="C00000"/>
                </a:solidFill>
                <a:latin typeface="新細明體" pitchFamily="18" charset="-120"/>
              </a:rPr>
              <a:t>心靈</a:t>
            </a:r>
            <a:r>
              <a:rPr lang="zh-TW" altLang="en-US" sz="2800" dirty="0" smtClean="0">
                <a:solidFill>
                  <a:srgbClr val="C00000"/>
                </a:solidFill>
                <a:latin typeface="新細明體" pitchFamily="18" charset="-120"/>
              </a:rPr>
              <a:t>有缺陷、理知 </a:t>
            </a:r>
            <a:r>
              <a:rPr lang="en-US" altLang="zh-TW" sz="2800" dirty="0" smtClean="0">
                <a:solidFill>
                  <a:srgbClr val="C00000"/>
                </a:solidFill>
                <a:latin typeface="新細明體" pitchFamily="18" charset="-120"/>
              </a:rPr>
              <a:t>(reason) </a:t>
            </a:r>
            <a:r>
              <a:rPr lang="zh-TW" altLang="en-US" sz="2800" dirty="0" smtClean="0">
                <a:solidFill>
                  <a:srgbClr val="C00000"/>
                </a:solidFill>
                <a:latin typeface="新細明體" pitchFamily="18" charset="-120"/>
              </a:rPr>
              <a:t>有限、又容易犯</a:t>
            </a:r>
            <a:r>
              <a:rPr lang="zh-TW" altLang="en-US" sz="2800" dirty="0" smtClean="0">
                <a:solidFill>
                  <a:srgbClr val="C00000"/>
                </a:solidFill>
                <a:latin typeface="新細明體" pitchFamily="18" charset="-120"/>
              </a:rPr>
              <a:t>錯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609600" indent="-609600">
              <a:buSzTx/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這些缺陷只有</a:t>
            </a:r>
            <a:r>
              <a:rPr lang="zh-TW" altLang="en-US" sz="2800" dirty="0" smtClean="0">
                <a:solidFill>
                  <a:srgbClr val="C00000"/>
                </a:solidFill>
                <a:latin typeface="新細明體" pitchFamily="18" charset="-120"/>
              </a:rPr>
              <a:t>社會過程</a:t>
            </a:r>
            <a:r>
              <a:rPr lang="zh-TW" altLang="en-US" sz="2800" dirty="0" smtClean="0">
                <a:latin typeface="新細明體" pitchFamily="18" charset="-120"/>
              </a:rPr>
              <a:t>可以糾正。人有時善良，有時惡劣。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609600" indent="-609600">
              <a:buSzTx/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人</a:t>
            </a:r>
            <a:r>
              <a:rPr lang="zh-TW" altLang="en-US" sz="2800" dirty="0" smtClean="0">
                <a:latin typeface="新細明體" pitchFamily="18" charset="-120"/>
              </a:rPr>
              <a:t>的理知為一個人際的過程，在這過程被別人檢視和糾正。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883920" lvl="1" indent="-609600">
              <a:buSzTx/>
              <a:buFont typeface="+mj-lt"/>
              <a:buAutoNum type="circleNumWdWhitePlain"/>
            </a:pPr>
            <a:r>
              <a:rPr lang="zh-TW" altLang="en-US" dirty="0" smtClean="0">
                <a:latin typeface="新細明體" pitchFamily="18" charset="-120"/>
              </a:rPr>
              <a:t>認識</a:t>
            </a:r>
            <a:r>
              <a:rPr lang="zh-TW" altLang="en-US" dirty="0" smtClean="0">
                <a:latin typeface="新細明體" pitchFamily="18" charset="-120"/>
              </a:rPr>
              <a:t>到這些缺陷 ，人們會產生謙虛地面對社會過程的態度</a:t>
            </a:r>
            <a:r>
              <a:rPr lang="zh-TW" altLang="en-US" dirty="0" smtClean="0">
                <a:latin typeface="新細明體" pitchFamily="18" charset="-120"/>
              </a:rPr>
              <a:t>。</a:t>
            </a:r>
            <a:endParaRPr lang="en-US" altLang="zh-TW" dirty="0" smtClean="0">
              <a:latin typeface="新細明體" pitchFamily="18" charset="-120"/>
            </a:endParaRPr>
          </a:p>
          <a:p>
            <a:pPr marL="883920" lvl="1" indent="-609600">
              <a:buSzTx/>
              <a:buFont typeface="+mj-lt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亞當</a:t>
            </a:r>
            <a:r>
              <a:rPr lang="zh-TW" altLang="en-US" sz="2400" dirty="0" smtClean="0">
                <a:latin typeface="新細明體" pitchFamily="18" charset="-120"/>
              </a:rPr>
              <a:t>史密斯關心的：尋找一個制度，使壞人之害最小。這就是</a:t>
            </a:r>
            <a:r>
              <a:rPr lang="zh-TW" altLang="en-US" sz="2400" dirty="0" smtClean="0">
                <a:solidFill>
                  <a:srgbClr val="C00000"/>
                </a:solidFill>
                <a:latin typeface="新細明體" pitchFamily="18" charset="-120"/>
              </a:rPr>
              <a:t>私有產權制度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883920" lvl="1" indent="-609600">
              <a:buSzTx/>
              <a:buFont typeface="+mj-lt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私有</a:t>
            </a:r>
            <a:r>
              <a:rPr lang="zh-TW" altLang="en-US" sz="2400" dirty="0" smtClean="0">
                <a:latin typeface="新細明體" pitchFamily="18" charset="-120"/>
              </a:rPr>
              <a:t>產權</a:t>
            </a:r>
            <a:r>
              <a:rPr lang="zh-TW" altLang="en-US" sz="2400" dirty="0" smtClean="0">
                <a:solidFill>
                  <a:srgbClr val="C00000"/>
                </a:solidFill>
                <a:latin typeface="新細明體" pitchFamily="18" charset="-120"/>
              </a:rPr>
              <a:t>伴生的市場制度</a:t>
            </a:r>
            <a:r>
              <a:rPr lang="zh-TW" altLang="en-US" sz="2400" dirty="0" smtClean="0">
                <a:latin typeface="新細明體" pitchFamily="18" charset="-120"/>
              </a:rPr>
              <a:t>，讓利益衝突得以協調，並讓相反的法則相輔相成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3"/>
          <p:cNvSpPr>
            <a:spLocks noGrp="1" noChangeArrowheads="1"/>
          </p:cNvSpPr>
          <p:nvPr>
            <p:ph type="title"/>
          </p:nvPr>
        </p:nvSpPr>
        <p:spPr>
          <a:xfrm>
            <a:off x="479336" y="317286"/>
            <a:ext cx="8229600" cy="823145"/>
          </a:xfrm>
          <a:noFill/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2.6  TI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本質之二：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個人生活於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社會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7680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66067E-C04B-41BD-A6BB-506E216FCCA9}" type="slidenum">
              <a:rPr lang="en-US" altLang="zh-TW" smtClean="0"/>
              <a:pPr/>
              <a:t>24</a:t>
            </a:fld>
            <a:endParaRPr lang="en-US" altLang="zh-TW" smtClean="0"/>
          </a:p>
        </p:txBody>
      </p:sp>
      <p:sp>
        <p:nvSpPr>
          <p:cNvPr id="76803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39750" y="1557338"/>
            <a:ext cx="8208963" cy="4679950"/>
          </a:xfrm>
        </p:spPr>
        <p:txBody>
          <a:bodyPr/>
          <a:lstStyle/>
          <a:p>
            <a:pPr marL="630238" indent="-60960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社會</a:t>
            </a:r>
            <a:r>
              <a:rPr lang="zh-TW" altLang="en-US" sz="2800" dirty="0" smtClean="0">
                <a:latin typeface="新細明體" pitchFamily="18" charset="-120"/>
              </a:rPr>
              <a:t>過程必須讓每一個人試試看他能作什麼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630238" indent="-60960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個人</a:t>
            </a:r>
            <a:r>
              <a:rPr lang="zh-TW" altLang="en-US" sz="2800" dirty="0" smtClean="0">
                <a:latin typeface="新細明體" pitchFamily="18" charset="-120"/>
              </a:rPr>
              <a:t>不是孤立或自足的存在，他生活於社會中，其全部性格也深受社會的影響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630238" indent="-60960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人</a:t>
            </a:r>
            <a:r>
              <a:rPr lang="zh-TW" altLang="en-US" sz="2800" dirty="0" smtClean="0">
                <a:latin typeface="新細明體" pitchFamily="18" charset="-120"/>
              </a:rPr>
              <a:t>的才智與技能千差萬異，沒有人知道誰知道最清楚。</a:t>
            </a:r>
          </a:p>
          <a:p>
            <a:pPr marL="630238" indent="-609600">
              <a:lnSpc>
                <a:spcPct val="120000"/>
              </a:lnSpc>
              <a:buFont typeface="+mj-lt"/>
              <a:buAutoNum type="arabicParenR"/>
            </a:pPr>
            <a:endParaRPr lang="en-US" altLang="zh-TW" sz="2800" dirty="0" smtClean="0">
              <a:latin typeface="新細明體" pitchFamily="18" charset="-120"/>
            </a:endParaRPr>
          </a:p>
          <a:p>
            <a:pPr marL="990600" lvl="1" indent="-533400">
              <a:lnSpc>
                <a:spcPct val="120000"/>
              </a:lnSpc>
            </a:pPr>
            <a:endParaRPr lang="en-US" altLang="zh-TW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>
          <a:xfrm>
            <a:off x="426378" y="303087"/>
            <a:ext cx="8291513" cy="868167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2.7  TI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本質之三：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社會的秩序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7782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5B4CA6-F045-46F9-8B92-E02314B7A230}" type="slidenum">
              <a:rPr lang="en-US" altLang="zh-TW" smtClean="0"/>
              <a:pPr/>
              <a:t>25</a:t>
            </a:fld>
            <a:endParaRPr lang="en-US" altLang="zh-TW" smtClean="0"/>
          </a:p>
        </p:txBody>
      </p:sp>
      <p:sp>
        <p:nvSpPr>
          <p:cNvPr id="7782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376738"/>
            <a:ext cx="8213832" cy="4931596"/>
          </a:xfrm>
        </p:spPr>
        <p:txBody>
          <a:bodyPr>
            <a:normAutofit/>
          </a:bodyPr>
          <a:lstStyle/>
          <a:p>
            <a:pPr marL="533400" indent="-533400">
              <a:buSzTx/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個人與國之間</a:t>
            </a:r>
            <a:r>
              <a:rPr lang="zh-TW" altLang="en-US" sz="2800" dirty="0" smtClean="0">
                <a:solidFill>
                  <a:schemeClr val="accent1"/>
                </a:solidFill>
                <a:latin typeface="新細明體" pitchFamily="18" charset="-120"/>
              </a:rPr>
              <a:t>存在</a:t>
            </a:r>
            <a:r>
              <a:rPr lang="zh-TW" altLang="en-US" sz="2800" dirty="0" smtClean="0">
                <a:latin typeface="新細明體" pitchFamily="18" charset="-120"/>
              </a:rPr>
              <a:t>許多的結合，從家庭到地方自治，其內也存在著傳統和習俗。</a:t>
            </a:r>
          </a:p>
          <a:p>
            <a:pPr marL="533400" indent="-533400"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這些組織和</a:t>
            </a:r>
            <a:r>
              <a:rPr lang="zh-TW" altLang="en-US" sz="2800" dirty="0" smtClean="0">
                <a:latin typeface="新細明體" pitchFamily="18" charset="-120"/>
              </a:rPr>
              <a:t>規律，清楚</a:t>
            </a:r>
            <a:r>
              <a:rPr lang="zh-TW" altLang="en-US" sz="2800" dirty="0" smtClean="0">
                <a:latin typeface="新細明體" pitchFamily="18" charset="-120"/>
              </a:rPr>
              <a:t>劃定個人</a:t>
            </a:r>
            <a:r>
              <a:rPr lang="zh-TW" altLang="en-US" sz="2800" dirty="0" smtClean="0">
                <a:solidFill>
                  <a:schemeClr val="accent1"/>
                </a:solidFill>
                <a:latin typeface="新細明體" pitchFamily="18" charset="-120"/>
              </a:rPr>
              <a:t>行動的責任範圍</a:t>
            </a:r>
            <a:r>
              <a:rPr lang="zh-TW" altLang="en-US" sz="2800" dirty="0" smtClean="0">
                <a:latin typeface="新細明體" pitchFamily="18" charset="-120"/>
              </a:rPr>
              <a:t>，提高其行動的</a:t>
            </a:r>
            <a:r>
              <a:rPr lang="zh-TW" altLang="en-US" sz="2800" dirty="0" smtClean="0">
                <a:solidFill>
                  <a:schemeClr val="accent1"/>
                </a:solidFill>
                <a:latin typeface="新細明體" pitchFamily="18" charset="-120"/>
              </a:rPr>
              <a:t>可測性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533400" indent="-533400"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可</a:t>
            </a:r>
            <a:r>
              <a:rPr lang="zh-TW" altLang="en-US" sz="2800" dirty="0" smtClean="0">
                <a:latin typeface="新細明體" pitchFamily="18" charset="-120"/>
              </a:rPr>
              <a:t>測性協調了個人的行動，產生了</a:t>
            </a:r>
            <a:r>
              <a:rPr lang="zh-TW" altLang="en-US" sz="2800" dirty="0" smtClean="0">
                <a:solidFill>
                  <a:schemeClr val="accent1"/>
                </a:solidFill>
                <a:latin typeface="新細明體" pitchFamily="18" charset="-120"/>
              </a:rPr>
              <a:t>秩序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533400" indent="-533400">
              <a:buSzTx/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超出責任範圍的行動，會產生難以預測的後果，因此，</a:t>
            </a:r>
            <a:r>
              <a:rPr lang="zh-TW" altLang="en-US" sz="2800" dirty="0" smtClean="0">
                <a:solidFill>
                  <a:schemeClr val="accent1"/>
                </a:solidFill>
                <a:latin typeface="新細明體" pitchFamily="18" charset="-120"/>
              </a:rPr>
              <a:t>順從規則</a:t>
            </a:r>
            <a:r>
              <a:rPr lang="zh-TW" altLang="en-US" sz="2800" dirty="0" smtClean="0">
                <a:latin typeface="新細明體" pitchFamily="18" charset="-120"/>
              </a:rPr>
              <a:t>也就成為必要，即使是那些個人無從理解的規則。</a:t>
            </a:r>
          </a:p>
          <a:p>
            <a:pPr marL="990600" lvl="1" indent="-533400">
              <a:buFont typeface="Wingdings" pitchFamily="2" charset="2"/>
              <a:buChar char="n"/>
            </a:pPr>
            <a:r>
              <a:rPr lang="zh-TW" altLang="en-US" sz="2400" dirty="0" smtClean="0">
                <a:latin typeface="新細明體" pitchFamily="18" charset="-120"/>
              </a:rPr>
              <a:t>若國人不願意服從傳統和習俗，將</a:t>
            </a:r>
            <a:r>
              <a:rPr lang="zh-TW" altLang="en-US" sz="2400" dirty="0" smtClean="0">
                <a:latin typeface="新細明體" pitchFamily="18" charset="-120"/>
              </a:rPr>
              <a:t>使善意</a:t>
            </a:r>
            <a:r>
              <a:rPr lang="zh-TW" altLang="en-US" sz="2400" dirty="0" smtClean="0">
                <a:latin typeface="新細明體" pitchFamily="18" charset="-120"/>
              </a:rPr>
              <a:t>的人們對失序的社會感到失望，甚至期待獨裁政府的強制秩序。</a:t>
            </a:r>
          </a:p>
          <a:p>
            <a:pPr marL="990600" lvl="1" indent="-533400">
              <a:buFont typeface="Wingdings" pitchFamily="2" charset="2"/>
              <a:buChar char="n"/>
            </a:pP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426110" y="322139"/>
            <a:ext cx="8280400" cy="859390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2.8  TI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</a:t>
            </a:r>
            <a:r>
              <a:rPr lang="zh-TW" altLang="en-US" b="1" dirty="0" smtClean="0">
                <a:solidFill>
                  <a:srgbClr val="660066"/>
                </a:solidFill>
                <a:latin typeface="新細明體" pitchFamily="18" charset="-120"/>
              </a:rPr>
              <a:t>本質</a:t>
            </a:r>
            <a:r>
              <a:rPr lang="zh-TW" altLang="en-US" b="1" dirty="0" smtClean="0">
                <a:solidFill>
                  <a:srgbClr val="660066"/>
                </a:solidFill>
                <a:latin typeface="新細明體" pitchFamily="18" charset="-120"/>
              </a:rPr>
              <a:t>之四：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自發秩序</a:t>
            </a:r>
            <a:endParaRPr lang="zh-TW" altLang="en-US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70149D-E2A9-4C40-86A1-4CF692030BFA}" type="slidenum">
              <a:rPr lang="en-US" altLang="zh-TW" smtClean="0"/>
              <a:pPr/>
              <a:t>26</a:t>
            </a:fld>
            <a:endParaRPr lang="en-US" altLang="zh-TW" smtClean="0"/>
          </a:p>
        </p:txBody>
      </p:sp>
      <p:sp>
        <p:nvSpPr>
          <p:cNvPr id="7270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4213" y="1557338"/>
            <a:ext cx="8064500" cy="4895850"/>
          </a:xfrm>
        </p:spPr>
        <p:txBody>
          <a:bodyPr/>
          <a:lstStyle/>
          <a:p>
            <a:pPr marL="715963" indent="-715963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我們生活中習見的秩序，是自由人自發協作的產物，也就是一些個人行動的意外結果。</a:t>
            </a:r>
          </a:p>
          <a:p>
            <a:pPr marL="715963" indent="-715963">
              <a:lnSpc>
                <a:spcPct val="130000"/>
              </a:lnSpc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它們既不產生於有計畫的心智，也不靠他們來運作。我們不能以工程師的態度去設計這樣的秩序。</a:t>
            </a:r>
          </a:p>
          <a:p>
            <a:pPr marL="990600" lvl="1" indent="-533400">
              <a:lnSpc>
                <a:spcPct val="13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自發協作＝</a:t>
            </a:r>
            <a:r>
              <a:rPr lang="en-US" altLang="zh-TW" sz="2400" dirty="0" smtClean="0">
                <a:latin typeface="新細明體" pitchFamily="18" charset="-120"/>
              </a:rPr>
              <a:t>spontaneous collaboration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</a:p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endParaRPr lang="zh-TW" altLang="en-US" sz="2400" dirty="0" smtClean="0">
              <a:latin typeface="新細明體" pitchFamily="18" charset="-120"/>
            </a:endParaRPr>
          </a:p>
          <a:p>
            <a:pPr marL="990600" lvl="1" indent="-533400">
              <a:lnSpc>
                <a:spcPct val="130000"/>
              </a:lnSpc>
              <a:buFont typeface="Wingdings" pitchFamily="2" charset="2"/>
              <a:buNone/>
            </a:pP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196975"/>
            <a:ext cx="8002588" cy="3332163"/>
          </a:xfrm>
        </p:spPr>
        <p:txBody>
          <a:bodyPr/>
          <a:lstStyle/>
          <a:p>
            <a:pPr algn="ctr"/>
            <a:r>
              <a:rPr lang="en-US" altLang="zh-TW" sz="4800" b="1" dirty="0" smtClean="0">
                <a:solidFill>
                  <a:srgbClr val="C00000"/>
                </a:solidFill>
              </a:rPr>
              <a:t>3. </a:t>
            </a:r>
            <a:r>
              <a:rPr lang="zh-TW" altLang="en-US" sz="4800" b="1" dirty="0" smtClean="0">
                <a:solidFill>
                  <a:srgbClr val="C00000"/>
                </a:solidFill>
              </a:rPr>
              <a:t/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</a:rPr>
              <a:t> </a:t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  <a:latin typeface="新細明體" pitchFamily="18" charset="-120"/>
              </a:rPr>
              <a:t>方法論個人主義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B0C3C5-60DB-46B7-8551-0EBC31613C46}" type="slidenum">
              <a:rPr lang="en-US" altLang="zh-TW" smtClean="0"/>
              <a:pPr/>
              <a:t>27</a:t>
            </a:fld>
            <a:endParaRPr lang="en-US" altLang="zh-TW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375846" y="250218"/>
            <a:ext cx="8135937" cy="900487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3.1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方法論個人主義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AE5F81-006D-4AFA-ACBD-D1F392984F72}" type="slidenum">
              <a:rPr lang="en-US" altLang="zh-TW" smtClean="0"/>
              <a:pPr/>
              <a:t>28</a:t>
            </a:fld>
            <a:endParaRPr lang="en-US" altLang="zh-TW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465263"/>
            <a:ext cx="8343900" cy="5030787"/>
          </a:xfrm>
        </p:spPr>
        <p:txBody>
          <a:bodyPr/>
          <a:lstStyle/>
          <a:p>
            <a:pPr marL="609600" indent="-60960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方法論個人主義 </a:t>
            </a:r>
            <a:r>
              <a:rPr lang="en-US" altLang="zh-TW" sz="2800" dirty="0" smtClean="0">
                <a:latin typeface="新細明體" pitchFamily="18" charset="-120"/>
              </a:rPr>
              <a:t>(MI=methodological individualism)</a:t>
            </a:r>
            <a:r>
              <a:rPr lang="zh-TW" altLang="en-US" sz="2800" dirty="0" smtClean="0">
                <a:latin typeface="新細明體" pitchFamily="18" charset="-120"/>
              </a:rPr>
              <a:t>：所有的社會現象（制度）都可溯源</a:t>
            </a:r>
            <a:r>
              <a:rPr lang="zh-TW" altLang="en-US" sz="2800" dirty="0" smtClean="0">
                <a:latin typeface="新細明體" pitchFamily="18" charset="-120"/>
              </a:rPr>
              <a:t>到</a:t>
            </a:r>
            <a:r>
              <a:rPr lang="zh-TW" altLang="en-US" sz="2800" dirty="0" smtClean="0">
                <a:latin typeface="新細明體" pitchFamily="18" charset="-120"/>
              </a:rPr>
              <a:t>個人</a:t>
            </a:r>
            <a:r>
              <a:rPr lang="zh-TW" altLang="en-US" sz="2800" dirty="0" smtClean="0">
                <a:latin typeface="新細明體" pitchFamily="18" charset="-120"/>
              </a:rPr>
              <a:t>之</a:t>
            </a:r>
            <a:r>
              <a:rPr lang="zh-TW" altLang="en-US" sz="2800" dirty="0" smtClean="0">
                <a:solidFill>
                  <a:schemeClr val="accent1"/>
                </a:solidFill>
                <a:latin typeface="新細明體" pitchFamily="18" charset="-120"/>
              </a:rPr>
              <a:t>意志行動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609600" indent="-60960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因此</a:t>
            </a:r>
            <a:r>
              <a:rPr lang="zh-TW" altLang="en-US" sz="2800" dirty="0" smtClean="0">
                <a:latin typeface="新細明體" pitchFamily="18" charset="-120"/>
              </a:rPr>
              <a:t>，也就只能從個人行動去詮釋制度的出現、變革、消失、運作。</a:t>
            </a:r>
          </a:p>
          <a:p>
            <a:pPr marL="990600" lvl="1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Char char="l"/>
            </a:pPr>
            <a:r>
              <a:rPr lang="en-US" altLang="zh-TW" dirty="0" smtClean="0">
                <a:latin typeface="新細明體" pitchFamily="18" charset="-120"/>
              </a:rPr>
              <a:t>Hayek</a:t>
            </a:r>
            <a:r>
              <a:rPr lang="zh-TW" altLang="en-US" dirty="0" smtClean="0">
                <a:latin typeface="新細明體" pitchFamily="18" charset="-120"/>
              </a:rPr>
              <a:t>：</a:t>
            </a:r>
            <a:r>
              <a:rPr lang="en-US" altLang="zh-TW" dirty="0" smtClean="0">
                <a:latin typeface="新細明體" pitchFamily="18" charset="-120"/>
              </a:rPr>
              <a:t>MI</a:t>
            </a:r>
            <a:r>
              <a:rPr lang="zh-TW" altLang="en-US" dirty="0" smtClean="0">
                <a:latin typeface="新細明體" pitchFamily="18" charset="-120"/>
              </a:rPr>
              <a:t>是一套（規範的）社會理論。</a:t>
            </a:r>
            <a:endParaRPr lang="en-US" altLang="zh-TW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376505" y="333251"/>
            <a:ext cx="8075613" cy="800100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3.2  </a:t>
            </a:r>
            <a:r>
              <a:rPr lang="en-US" altLang="zh-TW" sz="4000" b="1" dirty="0" err="1" smtClean="0">
                <a:solidFill>
                  <a:srgbClr val="660066"/>
                </a:solidFill>
                <a:latin typeface="新細明體" pitchFamily="18" charset="-120"/>
              </a:rPr>
              <a:t>Menger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 (1883)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18F11A-0CFB-4AAC-913F-1A3DE30FFD31}" type="slidenum">
              <a:rPr lang="en-US" altLang="zh-TW" smtClean="0"/>
              <a:pPr/>
              <a:t>29</a:t>
            </a:fld>
            <a:endParaRPr lang="en-US" altLang="zh-TW" smtClean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76250" y="1441450"/>
            <a:ext cx="8467725" cy="5259388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altLang="zh-TW" sz="2800" dirty="0" smtClean="0">
                <a:latin typeface="Times New Roman" pitchFamily="18" charset="0"/>
              </a:rPr>
              <a:t>The phenomena of “</a:t>
            </a:r>
            <a:r>
              <a:rPr lang="en-US" altLang="zh-TW" sz="2800" dirty="0" smtClean="0">
                <a:solidFill>
                  <a:srgbClr val="FF0066"/>
                </a:solidFill>
                <a:latin typeface="Times New Roman" pitchFamily="18" charset="0"/>
              </a:rPr>
              <a:t>national economy</a:t>
            </a:r>
            <a:r>
              <a:rPr lang="en-US" altLang="zh-TW" sz="2800" dirty="0" smtClean="0">
                <a:latin typeface="Times New Roman" pitchFamily="18" charset="0"/>
              </a:rPr>
              <a:t>” are by no means direct expressions of the life of a nation as such or direct results of an “economic nation”.  They are rather the </a:t>
            </a:r>
            <a:r>
              <a:rPr lang="en-US" altLang="zh-TW" sz="2800" dirty="0" smtClean="0">
                <a:solidFill>
                  <a:srgbClr val="660066"/>
                </a:solidFill>
                <a:latin typeface="Times New Roman" pitchFamily="18" charset="0"/>
              </a:rPr>
              <a:t>results of </a:t>
            </a:r>
            <a:r>
              <a:rPr lang="en-US" altLang="zh-TW" sz="2800" dirty="0" smtClean="0">
                <a:solidFill>
                  <a:schemeClr val="accent1"/>
                </a:solidFill>
                <a:latin typeface="Times New Roman" pitchFamily="18" charset="0"/>
              </a:rPr>
              <a:t>all the innumerable individual economic efforts </a:t>
            </a:r>
            <a:r>
              <a:rPr lang="en-US" altLang="zh-TW" sz="2800" dirty="0" smtClean="0">
                <a:latin typeface="Times New Roman" pitchFamily="18" charset="0"/>
              </a:rPr>
              <a:t>in the nation, and they therefore are not to be brought within the scope of our theoretical understanding from the point of view of the above fiction. </a:t>
            </a:r>
            <a:endParaRPr lang="en-US" altLang="zh-TW" sz="2800" dirty="0" smtClean="0">
              <a:latin typeface="Times New Roman" pitchFamily="18" charset="0"/>
            </a:endParaRPr>
          </a:p>
          <a:p>
            <a:pPr>
              <a:lnSpc>
                <a:spcPct val="110000"/>
              </a:lnSpc>
            </a:pPr>
            <a:r>
              <a:rPr lang="en-US" altLang="zh-TW" sz="2800" dirty="0" smtClean="0">
                <a:latin typeface="Times New Roman" pitchFamily="18" charset="0"/>
              </a:rPr>
              <a:t>Rather </a:t>
            </a:r>
            <a:r>
              <a:rPr lang="en-US" altLang="zh-TW" sz="2800" dirty="0" smtClean="0">
                <a:latin typeface="Times New Roman" pitchFamily="18" charset="0"/>
              </a:rPr>
              <a:t>the phenomena of “nation economy”, just as they present themselves to us in reality </a:t>
            </a:r>
            <a:r>
              <a:rPr lang="en-US" altLang="zh-TW" sz="2800" dirty="0" smtClean="0">
                <a:solidFill>
                  <a:srgbClr val="660066"/>
                </a:solidFill>
                <a:latin typeface="Times New Roman" pitchFamily="18" charset="0"/>
              </a:rPr>
              <a:t>as results of individual economic efforts</a:t>
            </a:r>
            <a:r>
              <a:rPr lang="en-US" altLang="zh-TW" sz="2800" dirty="0" smtClean="0">
                <a:latin typeface="Times New Roman" pitchFamily="18" charset="0"/>
              </a:rPr>
              <a:t>, must also </a:t>
            </a:r>
            <a:r>
              <a:rPr lang="en-US" altLang="zh-TW" sz="2800" b="1" dirty="0" smtClean="0">
                <a:latin typeface="Times New Roman" pitchFamily="18" charset="0"/>
              </a:rPr>
              <a:t>be theoretically interpreted in this light</a:t>
            </a:r>
            <a:r>
              <a:rPr lang="en-US" altLang="zh-TW" sz="2800" dirty="0" smtClean="0">
                <a:latin typeface="Times New Roman" pitchFamily="18" charset="0"/>
              </a:rPr>
              <a:t>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196975"/>
            <a:ext cx="8002588" cy="3332163"/>
          </a:xfrm>
        </p:spPr>
        <p:txBody>
          <a:bodyPr/>
          <a:lstStyle/>
          <a:p>
            <a:pPr algn="ctr"/>
            <a:r>
              <a:rPr lang="en-US" altLang="zh-TW" sz="4800" b="1" dirty="0" smtClean="0">
                <a:solidFill>
                  <a:srgbClr val="C00000"/>
                </a:solidFill>
              </a:rPr>
              <a:t>1.</a:t>
            </a:r>
            <a:r>
              <a:rPr lang="zh-TW" altLang="en-US" sz="4800" b="1" dirty="0" smtClean="0">
                <a:solidFill>
                  <a:srgbClr val="C00000"/>
                </a:solidFill>
              </a:rPr>
              <a:t/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</a:rPr>
              <a:t> </a:t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  <a:latin typeface="新細明體" pitchFamily="18" charset="-120"/>
              </a:rPr>
              <a:t>個人與社會</a:t>
            </a:r>
          </a:p>
        </p:txBody>
      </p:sp>
      <p:sp>
        <p:nvSpPr>
          <p:cNvPr id="512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CA021F-B7CD-479F-9002-3AFC14257DAE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36651" y="261991"/>
            <a:ext cx="8229600" cy="919537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3.3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米塞斯對 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MI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的說明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F2D077-E009-40D8-A147-9CCF5BF125E5}" type="slidenum">
              <a:rPr lang="en-US" altLang="zh-TW" smtClean="0"/>
              <a:pPr/>
              <a:t>30</a:t>
            </a:fld>
            <a:endParaRPr lang="en-US" altLang="zh-TW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17525" y="1443038"/>
            <a:ext cx="8128000" cy="3906837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n-US" altLang="zh-TW" sz="2800" dirty="0" smtClean="0">
                <a:latin typeface="Times New Roman" pitchFamily="18" charset="0"/>
              </a:rPr>
              <a:t>One may say that a social collective comes into being </a:t>
            </a:r>
            <a:r>
              <a:rPr lang="en-US" altLang="zh-TW" sz="2800" dirty="0" smtClean="0">
                <a:solidFill>
                  <a:schemeClr val="accent1"/>
                </a:solidFill>
                <a:latin typeface="Times New Roman" pitchFamily="18" charset="0"/>
              </a:rPr>
              <a:t>through the actions of individuals</a:t>
            </a:r>
            <a:r>
              <a:rPr lang="en-US" altLang="zh-TW" sz="2800" dirty="0" smtClean="0">
                <a:latin typeface="Times New Roman" pitchFamily="18" charset="0"/>
              </a:rPr>
              <a:t>.  That does not mean that the individual is temporally antecedent.  It merely means that </a:t>
            </a:r>
            <a:r>
              <a:rPr lang="en-US" altLang="zh-TW" sz="2800" dirty="0" smtClean="0">
                <a:solidFill>
                  <a:schemeClr val="accent1"/>
                </a:solidFill>
                <a:latin typeface="Times New Roman" pitchFamily="18" charset="0"/>
              </a:rPr>
              <a:t>definite actions of individuals </a:t>
            </a:r>
            <a:r>
              <a:rPr lang="en-US" altLang="zh-TW" sz="2800" dirty="0" smtClean="0">
                <a:latin typeface="Times New Roman" pitchFamily="18" charset="0"/>
              </a:rPr>
              <a:t>constitute the collective.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4459"/>
            <a:ext cx="8229600" cy="765424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3.4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人是社會演化的產物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‘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A86B13-B94C-424B-AE13-6D326842E750}" type="slidenum">
              <a:rPr lang="en-US" altLang="zh-TW" smtClean="0"/>
              <a:pPr/>
              <a:t>31</a:t>
            </a:fld>
            <a:endParaRPr lang="en-US" altLang="zh-TW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55763"/>
            <a:ext cx="8289925" cy="4465637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TW" sz="2800" dirty="0" smtClean="0">
                <a:latin typeface="Times New Roman" pitchFamily="18" charset="0"/>
              </a:rPr>
              <a:t>Real man is necessarily always a member of a social whole.  It is even impossible to imagine the existence of a man separated from the rest of mankind and not connected with society.  </a:t>
            </a:r>
            <a:r>
              <a:rPr lang="en-US" altLang="zh-TW" sz="2800" dirty="0" smtClean="0">
                <a:solidFill>
                  <a:schemeClr val="accent1"/>
                </a:solidFill>
                <a:latin typeface="Times New Roman" pitchFamily="18" charset="0"/>
              </a:rPr>
              <a:t>Man as man is the product of a social evolution.  </a:t>
            </a:r>
            <a:r>
              <a:rPr lang="en-US" altLang="zh-TW" sz="2800" dirty="0" smtClean="0">
                <a:latin typeface="Times New Roman" pitchFamily="18" charset="0"/>
              </a:rPr>
              <a:t>His most eminent feature, reason, could only emerge within the framework of social mutuality. (</a:t>
            </a:r>
            <a:r>
              <a:rPr lang="en-US" altLang="zh-TW" sz="2800" dirty="0" err="1" smtClean="0">
                <a:latin typeface="Times New Roman" pitchFamily="18" charset="0"/>
              </a:rPr>
              <a:t>Mises</a:t>
            </a:r>
            <a:r>
              <a:rPr lang="en-US" altLang="zh-TW" sz="2800" dirty="0" smtClean="0"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99136" y="342686"/>
            <a:ext cx="8135937" cy="910761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3.5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方法論整體主義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849C09-9D75-4762-85BE-4E4711C10C91}" type="slidenum">
              <a:rPr lang="en-US" altLang="zh-TW" smtClean="0"/>
              <a:pPr/>
              <a:t>32</a:t>
            </a:fld>
            <a:endParaRPr lang="en-US" altLang="zh-TW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489753"/>
            <a:ext cx="8362950" cy="503963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與</a:t>
            </a:r>
            <a:r>
              <a:rPr lang="en-US" altLang="zh-TW" sz="2800" dirty="0" smtClean="0">
                <a:latin typeface="新細明體" pitchFamily="18" charset="-120"/>
              </a:rPr>
              <a:t>MI</a:t>
            </a:r>
            <a:r>
              <a:rPr lang="zh-TW" altLang="en-US" sz="2800" dirty="0" smtClean="0">
                <a:latin typeface="新細明體" pitchFamily="18" charset="-120"/>
              </a:rPr>
              <a:t>對立的是方法論整體主義 </a:t>
            </a:r>
            <a:r>
              <a:rPr lang="en-US" altLang="zh-TW" sz="2800" dirty="0" smtClean="0">
                <a:latin typeface="新細明體" pitchFamily="18" charset="-120"/>
              </a:rPr>
              <a:t>(methodological holism</a:t>
            </a:r>
            <a:r>
              <a:rPr lang="zh-TW" altLang="en-US" sz="2800" dirty="0" smtClean="0">
                <a:latin typeface="新細明體" pitchFamily="18" charset="-120"/>
              </a:rPr>
              <a:t>，</a:t>
            </a:r>
            <a:r>
              <a:rPr lang="en-US" altLang="zh-TW" sz="2800" dirty="0" smtClean="0">
                <a:latin typeface="新細明體" pitchFamily="18" charset="-120"/>
              </a:rPr>
              <a:t>MH)</a:t>
            </a:r>
          </a:p>
          <a:p>
            <a:pPr>
              <a:lnSpc>
                <a:spcPct val="150000"/>
              </a:lnSpc>
            </a:pPr>
            <a:r>
              <a:rPr lang="en-US" altLang="zh-TW" sz="2800" dirty="0" smtClean="0">
                <a:latin typeface="新細明體" pitchFamily="18" charset="-120"/>
              </a:rPr>
              <a:t>MH</a:t>
            </a:r>
            <a:r>
              <a:rPr lang="zh-TW" altLang="en-US" sz="2800" dirty="0" smtClean="0">
                <a:latin typeface="新細明體" pitchFamily="18" charset="-120"/>
              </a:rPr>
              <a:t>：</a:t>
            </a:r>
          </a:p>
          <a:p>
            <a:pPr marL="914400" lvl="1" indent="-45720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整體存在獨立於個人行動</a:t>
            </a:r>
            <a:r>
              <a:rPr lang="zh-TW" altLang="en-US" sz="2400" dirty="0" smtClean="0">
                <a:solidFill>
                  <a:schemeClr val="accent1"/>
                </a:solidFill>
                <a:latin typeface="新細明體" pitchFamily="18" charset="-120"/>
              </a:rPr>
              <a:t>之外</a:t>
            </a:r>
            <a:r>
              <a:rPr lang="zh-TW" altLang="en-US" sz="2400" dirty="0" smtClean="0">
                <a:latin typeface="新細明體" pitchFamily="18" charset="-120"/>
              </a:rPr>
              <a:t>的特質和行為，而這些正是結合個人和個人行動的主要因素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914400" lvl="1" indent="-45720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社會</a:t>
            </a:r>
            <a:r>
              <a:rPr lang="zh-TW" altLang="en-US" sz="2400" dirty="0" smtClean="0">
                <a:latin typeface="新細明體" pitchFamily="18" charset="-120"/>
              </a:rPr>
              <a:t>（整體）的現象無法化約到個人行動</a:t>
            </a:r>
            <a:r>
              <a:rPr lang="zh-TW" altLang="en-US" sz="2400" dirty="0" smtClean="0">
                <a:latin typeface="新細明體" pitchFamily="18" charset="-120"/>
              </a:rPr>
              <a:t>。例</a:t>
            </a:r>
            <a:r>
              <a:rPr lang="zh-TW" altLang="en-US" sz="2400" dirty="0" smtClean="0">
                <a:latin typeface="新細明體" pitchFamily="18" charset="-120"/>
              </a:rPr>
              <a:t>：台灣之光、中國的崛起、人類價值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196975"/>
            <a:ext cx="8002588" cy="3332163"/>
          </a:xfrm>
        </p:spPr>
        <p:txBody>
          <a:bodyPr/>
          <a:lstStyle/>
          <a:p>
            <a:pPr algn="ctr"/>
            <a:r>
              <a:rPr lang="en-US" altLang="zh-TW" sz="4800" b="1" dirty="0" smtClean="0">
                <a:solidFill>
                  <a:srgbClr val="C00000"/>
                </a:solidFill>
              </a:rPr>
              <a:t>4. </a:t>
            </a:r>
            <a:r>
              <a:rPr lang="zh-TW" altLang="en-US" sz="4800" b="1" dirty="0" smtClean="0">
                <a:solidFill>
                  <a:srgbClr val="C00000"/>
                </a:solidFill>
              </a:rPr>
              <a:t/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</a:rPr>
              <a:t> </a:t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</a:rPr>
              <a:t>文化演化論</a:t>
            </a:r>
            <a:endParaRPr lang="zh-TW" altLang="en-US" sz="4800" b="1" dirty="0" smtClean="0">
              <a:solidFill>
                <a:srgbClr val="C00000"/>
              </a:solidFill>
              <a:latin typeface="新細明體" pitchFamily="18" charset="-120"/>
            </a:endParaRP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B0C3C5-60DB-46B7-8551-0EBC31613C46}" type="slidenum">
              <a:rPr lang="en-US" altLang="zh-TW" smtClean="0"/>
              <a:pPr/>
              <a:t>33</a:t>
            </a:fld>
            <a:endParaRPr lang="en-US" altLang="zh-TW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436652" y="375007"/>
            <a:ext cx="8229600" cy="693505"/>
          </a:xfrm>
        </p:spPr>
        <p:txBody>
          <a:bodyPr>
            <a:normAutofit fontScale="90000"/>
          </a:bodyPr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4.1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制度演化理論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A05963-8494-4D0F-BDB2-0DF20F8B90B9}" type="slidenum">
              <a:rPr lang="en-US" altLang="zh-TW" smtClean="0"/>
              <a:pPr/>
              <a:t>34</a:t>
            </a:fld>
            <a:endParaRPr lang="en-US" altLang="zh-TW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79426" y="1510301"/>
            <a:ext cx="8181690" cy="5052424"/>
          </a:xfrm>
        </p:spPr>
        <p:txBody>
          <a:bodyPr/>
          <a:lstStyle/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奧派認為有秩結合之運作規則並不是人們在可預期的計畫下形成，因此稱有秩結合為</a:t>
            </a:r>
            <a:r>
              <a:rPr lang="zh-TW" altLang="en-US" sz="2800" b="1" dirty="0" smtClean="0">
                <a:solidFill>
                  <a:schemeClr val="accent1"/>
                </a:solidFill>
                <a:latin typeface="新細明體" pitchFamily="18" charset="-120"/>
              </a:rPr>
              <a:t>長成的秩序</a:t>
            </a:r>
            <a:r>
              <a:rPr lang="zh-TW" altLang="en-US" sz="2800" dirty="0" smtClean="0">
                <a:solidFill>
                  <a:schemeClr val="accent1"/>
                </a:solidFill>
                <a:latin typeface="新細明體" pitchFamily="18" charset="-120"/>
              </a:rPr>
              <a:t> </a:t>
            </a:r>
            <a:r>
              <a:rPr lang="en-US" altLang="zh-TW" sz="2800" dirty="0" smtClean="0">
                <a:latin typeface="新細明體" pitchFamily="18" charset="-120"/>
              </a:rPr>
              <a:t>(spontaneous order)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奧派以方法論個人主義論述秩序長成過程，傳統上稱此論述為</a:t>
            </a:r>
            <a:r>
              <a:rPr lang="zh-TW" altLang="en-US" sz="2800" b="1" dirty="0" smtClean="0">
                <a:solidFill>
                  <a:schemeClr val="accent1"/>
                </a:solidFill>
                <a:latin typeface="新細明體" pitchFamily="18" charset="-120"/>
              </a:rPr>
              <a:t>文化演化理論</a:t>
            </a:r>
            <a:r>
              <a:rPr lang="zh-TW" altLang="en-US" sz="2800" dirty="0" smtClean="0">
                <a:latin typeface="新細明體" pitchFamily="18" charset="-120"/>
              </a:rPr>
              <a:t>（</a:t>
            </a:r>
            <a:r>
              <a:rPr lang="en-US" altLang="zh-TW" sz="2800" dirty="0" smtClean="0">
                <a:latin typeface="新細明體" pitchFamily="18" charset="-120"/>
              </a:rPr>
              <a:t>cultural evolution</a:t>
            </a:r>
            <a:r>
              <a:rPr lang="zh-TW" altLang="en-US" sz="2800" dirty="0" smtClean="0">
                <a:latin typeface="新細明體" pitchFamily="18" charset="-120"/>
              </a:rPr>
              <a:t>）。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為了避免和生物學的文化演化理論混淆，改稱</a:t>
            </a:r>
            <a:r>
              <a:rPr lang="zh-TW" altLang="en-US" sz="2800" b="1" dirty="0" smtClean="0">
                <a:solidFill>
                  <a:schemeClr val="accent1"/>
                </a:solidFill>
                <a:latin typeface="新細明體" pitchFamily="18" charset="-120"/>
              </a:rPr>
              <a:t>制度演化理論</a:t>
            </a:r>
            <a:r>
              <a:rPr lang="zh-TW" altLang="en-US" sz="2800" dirty="0" smtClean="0">
                <a:latin typeface="新細明體" pitchFamily="18" charset="-120"/>
              </a:rPr>
              <a:t>（</a:t>
            </a:r>
            <a:r>
              <a:rPr lang="en-US" altLang="zh-TW" sz="2800" dirty="0" smtClean="0">
                <a:latin typeface="新細明體" pitchFamily="18" charset="-120"/>
              </a:rPr>
              <a:t>institutional evolution, IE</a:t>
            </a:r>
            <a:r>
              <a:rPr lang="zh-TW" altLang="en-US" sz="2800" dirty="0" smtClean="0">
                <a:latin typeface="新細明體" pitchFamily="18" charset="-120"/>
              </a:rPr>
              <a:t>）。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77748" y="256854"/>
            <a:ext cx="8229600" cy="842481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4.2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IE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三</a:t>
            </a:r>
            <a:r>
              <a:rPr lang="zh-TW" altLang="en-US" b="1" dirty="0" smtClean="0">
                <a:solidFill>
                  <a:srgbClr val="660066"/>
                </a:solidFill>
                <a:latin typeface="新細明體" pitchFamily="18" charset="-120"/>
              </a:rPr>
              <a:t>過程</a:t>
            </a:r>
            <a:endParaRPr lang="zh-TW" altLang="en-US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19228C-323B-4C55-A0EE-D363EABF711D}" type="slidenum">
              <a:rPr lang="en-US" altLang="zh-TW" smtClean="0"/>
              <a:pPr/>
              <a:t>35</a:t>
            </a:fld>
            <a:endParaRPr lang="en-US" altLang="zh-TW" smtClean="0"/>
          </a:p>
        </p:txBody>
      </p:sp>
      <p:sp>
        <p:nvSpPr>
          <p:cNvPr id="4096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87273" y="1367641"/>
            <a:ext cx="8105775" cy="4822825"/>
          </a:xfrm>
        </p:spPr>
        <p:txBody>
          <a:bodyPr/>
          <a:lstStyle/>
          <a:p>
            <a:pPr marL="812800" indent="-812800">
              <a:lnSpc>
                <a:spcPct val="130000"/>
              </a:lnSpc>
              <a:buClr>
                <a:schemeClr val="tx1"/>
              </a:buClr>
              <a:buSzTx/>
              <a:buFontTx/>
              <a:buAutoNum type="arabicParenR"/>
            </a:pPr>
            <a:r>
              <a:rPr lang="zh-TW" altLang="en-US" sz="2800" dirty="0" smtClean="0">
                <a:solidFill>
                  <a:schemeClr val="accent1"/>
                </a:solidFill>
                <a:latin typeface="新細明體" pitchFamily="18" charset="-120"/>
              </a:rPr>
              <a:t>創新</a:t>
            </a:r>
            <a:r>
              <a:rPr lang="zh-TW" altLang="en-US" sz="2800" dirty="0" smtClean="0">
                <a:latin typeface="新細明體" pitchFamily="18" charset="-120"/>
              </a:rPr>
              <a:t>：企業家因不滿現行制度</a:t>
            </a:r>
            <a:r>
              <a:rPr lang="zh-TW" altLang="en-US" sz="2800" dirty="0" smtClean="0">
                <a:latin typeface="新細明體" pitchFamily="18" charset="-120"/>
              </a:rPr>
              <a:t>，提出</a:t>
            </a:r>
            <a:r>
              <a:rPr lang="zh-TW" altLang="en-US" sz="2800" dirty="0" smtClean="0">
                <a:latin typeface="新細明體" pitchFamily="18" charset="-120"/>
              </a:rPr>
              <a:t>新</a:t>
            </a:r>
            <a:r>
              <a:rPr lang="zh-TW" altLang="en-US" sz="2800" dirty="0" smtClean="0">
                <a:latin typeface="新細明體" pitchFamily="18" charset="-120"/>
              </a:rPr>
              <a:t>制度、說服</a:t>
            </a:r>
            <a:r>
              <a:rPr lang="zh-TW" altLang="en-US" sz="2800" dirty="0" smtClean="0">
                <a:latin typeface="新細明體" pitchFamily="18" charset="-120"/>
              </a:rPr>
              <a:t>人們接受。</a:t>
            </a:r>
          </a:p>
          <a:p>
            <a:pPr marL="812800" indent="-812800">
              <a:lnSpc>
                <a:spcPct val="130000"/>
              </a:lnSpc>
              <a:buClr>
                <a:schemeClr val="tx1"/>
              </a:buClr>
              <a:buSzTx/>
              <a:buFontTx/>
              <a:buAutoNum type="arabicParenR"/>
            </a:pPr>
            <a:r>
              <a:rPr kumimoji="0" lang="zh-TW" altLang="en-US" sz="2800" dirty="0" smtClean="0">
                <a:solidFill>
                  <a:schemeClr val="accent1"/>
                </a:solidFill>
                <a:latin typeface="新細明體" pitchFamily="18" charset="-120"/>
              </a:rPr>
              <a:t>接受</a:t>
            </a:r>
            <a:r>
              <a:rPr kumimoji="0" lang="zh-TW" altLang="en-US" sz="2800" dirty="0" smtClean="0">
                <a:latin typeface="新細明體" pitchFamily="18" charset="-120"/>
              </a:rPr>
              <a:t>：</a:t>
            </a:r>
            <a:r>
              <a:rPr lang="zh-TW" altLang="en-US" sz="2800" dirty="0" smtClean="0">
                <a:latin typeface="新細明體" pitchFamily="18" charset="-120"/>
              </a:rPr>
              <a:t>個人決定他對制度的接受程度，從而匯聚成群體的接受程度。</a:t>
            </a:r>
            <a:endParaRPr kumimoji="0" lang="zh-TW" altLang="en-US" sz="2800" dirty="0" smtClean="0">
              <a:latin typeface="新細明體" pitchFamily="18" charset="-120"/>
            </a:endParaRPr>
          </a:p>
          <a:p>
            <a:pPr marL="812800" indent="-812800">
              <a:lnSpc>
                <a:spcPct val="130000"/>
              </a:lnSpc>
              <a:buClr>
                <a:schemeClr val="tx1"/>
              </a:buClr>
              <a:buSzTx/>
              <a:buFontTx/>
              <a:buAutoNum type="arabicParenR"/>
            </a:pPr>
            <a:r>
              <a:rPr lang="zh-TW" altLang="en-US" sz="2800" dirty="0" smtClean="0">
                <a:solidFill>
                  <a:schemeClr val="accent1"/>
                </a:solidFill>
                <a:latin typeface="新細明體" pitchFamily="18" charset="-120"/>
              </a:rPr>
              <a:t>演化</a:t>
            </a:r>
            <a:r>
              <a:rPr kumimoji="0" lang="zh-TW" altLang="en-US" sz="2800" dirty="0" smtClean="0">
                <a:latin typeface="新細明體" pitchFamily="18" charset="-120"/>
              </a:rPr>
              <a:t>：</a:t>
            </a:r>
            <a:r>
              <a:rPr lang="zh-TW" altLang="en-US" sz="2800" dirty="0" smtClean="0">
                <a:latin typeface="新細明體" pitchFamily="18" charset="-120"/>
              </a:rPr>
              <a:t>新的制度若推廣成功，逐漸被信任，從而取代舊制度。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469062" y="164387"/>
            <a:ext cx="8218487" cy="893852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4.3  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IE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的要項：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12AE7C-1DDA-4DC9-92EB-9386C1BA166F}" type="slidenum">
              <a:rPr lang="en-US" altLang="zh-TW" smtClean="0"/>
              <a:pPr/>
              <a:t>36</a:t>
            </a:fld>
            <a:endParaRPr lang="en-US" altLang="zh-TW" smtClean="0"/>
          </a:p>
        </p:txBody>
      </p:sp>
      <p:sp>
        <p:nvSpPr>
          <p:cNvPr id="4198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18185" y="1284271"/>
            <a:ext cx="8214849" cy="5365286"/>
          </a:xfrm>
        </p:spPr>
        <p:txBody>
          <a:bodyPr>
            <a:normAutofit/>
          </a:bodyPr>
          <a:lstStyle/>
          <a:p>
            <a:pPr marL="719138" indent="-544513" defTabSz="627063">
              <a:lnSpc>
                <a:spcPct val="15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自然長成不是像鬱金香，到了初春就會從土中自然湧現，而是建立在以下的條件：</a:t>
            </a:r>
          </a:p>
          <a:p>
            <a:pPr marL="993458" lvl="2" indent="-544513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個人</a:t>
            </a:r>
            <a:r>
              <a:rPr lang="zh-TW" altLang="en-US" sz="2400" dirty="0" smtClean="0">
                <a:latin typeface="新細明體" pitchFamily="18" charset="-120"/>
              </a:rPr>
              <a:t>主觀的目標、評價、與行動。</a:t>
            </a:r>
          </a:p>
          <a:p>
            <a:pPr marL="993458" lvl="2" indent="-544513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追求更好明天的企業家</a:t>
            </a:r>
            <a:r>
              <a:rPr lang="zh-TW" altLang="en-US" sz="2400" dirty="0" smtClean="0">
                <a:latin typeface="新細明體" pitchFamily="18" charset="-120"/>
              </a:rPr>
              <a:t>精神，讓</a:t>
            </a:r>
            <a:r>
              <a:rPr lang="zh-TW" altLang="en-US" sz="2400" dirty="0" smtClean="0">
                <a:latin typeface="新細明體" pitchFamily="18" charset="-120"/>
              </a:rPr>
              <a:t>社會</a:t>
            </a:r>
            <a:r>
              <a:rPr lang="zh-TW" altLang="en-US" sz="2400" dirty="0" smtClean="0">
                <a:latin typeface="新細明體" pitchFamily="18" charset="-120"/>
              </a:rPr>
              <a:t>出現創新的可能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zh-TW" altLang="en-US" sz="2400" dirty="0" smtClean="0">
              <a:latin typeface="新細明體" pitchFamily="18" charset="-120"/>
            </a:endParaRPr>
          </a:p>
          <a:p>
            <a:pPr marL="993458" lvl="2" indent="-544513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個人</a:t>
            </a:r>
            <a:r>
              <a:rPr lang="zh-TW" altLang="en-US" sz="2400" dirty="0" smtClean="0">
                <a:latin typeface="新細明體" pitchFamily="18" charset="-120"/>
              </a:rPr>
              <a:t>之間可</a:t>
            </a:r>
            <a:r>
              <a:rPr lang="zh-TW" altLang="en-US" sz="2400" dirty="0" smtClean="0">
                <a:latin typeface="新細明體" pitchFamily="18" charset="-120"/>
              </a:rPr>
              <a:t>自由</a:t>
            </a:r>
            <a:r>
              <a:rPr lang="zh-TW" altLang="en-US" sz="2400" dirty="0" smtClean="0">
                <a:latin typeface="新細明體" pitchFamily="18" charset="-120"/>
              </a:rPr>
              <a:t>的跟從與</a:t>
            </a:r>
            <a:r>
              <a:rPr lang="zh-TW" altLang="en-US" sz="2400" dirty="0" smtClean="0">
                <a:latin typeface="新細明體" pitchFamily="18" charset="-120"/>
              </a:rPr>
              <a:t>模仿，沒有</a:t>
            </a:r>
            <a:r>
              <a:rPr lang="zh-TW" altLang="en-US" sz="2400" dirty="0" smtClean="0">
                <a:latin typeface="新細明體" pitchFamily="18" charset="-120"/>
              </a:rPr>
              <a:t>強制的干預</a:t>
            </a:r>
            <a:r>
              <a:rPr lang="zh-TW" altLang="en-US" sz="2400" dirty="0" smtClean="0">
                <a:latin typeface="新細明體" pitchFamily="18" charset="-120"/>
              </a:rPr>
              <a:t>權力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993458" lvl="2" indent="-544513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個人知識的累積、</a:t>
            </a:r>
            <a:r>
              <a:rPr lang="zh-TW" altLang="en-US" sz="2400" dirty="0" smtClean="0">
                <a:latin typeface="新細明體" pitchFamily="18" charset="-120"/>
              </a:rPr>
              <a:t>利用，與跨</a:t>
            </a:r>
            <a:r>
              <a:rPr lang="zh-TW" altLang="en-US" sz="2400" dirty="0" smtClean="0">
                <a:latin typeface="新細明體" pitchFamily="18" charset="-120"/>
              </a:rPr>
              <a:t>時傳承的制度與</a:t>
            </a:r>
            <a:r>
              <a:rPr lang="zh-TW" altLang="en-US" sz="2400" dirty="0" smtClean="0">
                <a:latin typeface="新細明體" pitchFamily="18" charset="-120"/>
              </a:rPr>
              <a:t>規則，讓少數有變成</a:t>
            </a:r>
            <a:r>
              <a:rPr lang="zh-TW" altLang="en-US" sz="2400" dirty="0" smtClean="0">
                <a:latin typeface="新細明體" pitchFamily="18" charset="-120"/>
              </a:rPr>
              <a:t>多數的機會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6032"/>
            <a:ext cx="8229600" cy="873304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4.4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例一：山泉小路的形成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DC620D-F850-4F87-8904-886DC9D6450F}" type="slidenum">
              <a:rPr lang="en-US" altLang="zh-TW" smtClean="0"/>
              <a:pPr/>
              <a:t>37</a:t>
            </a:fld>
            <a:endParaRPr lang="en-US" altLang="zh-TW" smtClean="0"/>
          </a:p>
        </p:txBody>
      </p:sp>
      <p:sp>
        <p:nvSpPr>
          <p:cNvPr id="4403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68338" y="1476375"/>
            <a:ext cx="8118475" cy="4100513"/>
          </a:xfrm>
        </p:spPr>
        <p:txBody>
          <a:bodyPr/>
          <a:lstStyle/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尋找更好山泉，或探索更好走的路。</a:t>
            </a:r>
          </a:p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跟隨前人腳步、較低邊際成本。</a:t>
            </a:r>
          </a:p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撿拾小石頭、</a:t>
            </a:r>
            <a:r>
              <a:rPr lang="zh-TW" altLang="en-US" sz="2800" dirty="0" smtClean="0"/>
              <a:t>披荊斬刺</a:t>
            </a:r>
            <a:r>
              <a:rPr lang="zh-TW" altLang="en-US" sz="2800" dirty="0" smtClean="0">
                <a:latin typeface="新細明體" pitchFamily="18" charset="-120"/>
              </a:rPr>
              <a:t>，留下更好走的山路。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36307"/>
            <a:ext cx="8229600" cy="832206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4.5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兩岸的往來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3CD587-C08F-413F-A804-9E57099974DA}" type="slidenum">
              <a:rPr lang="en-US" altLang="zh-TW" smtClean="0"/>
              <a:pPr/>
              <a:t>38</a:t>
            </a:fld>
            <a:endParaRPr lang="en-US" altLang="zh-TW" smtClean="0"/>
          </a:p>
        </p:txBody>
      </p:sp>
      <p:sp>
        <p:nvSpPr>
          <p:cNvPr id="4506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36997" y="1191802"/>
            <a:ext cx="8283165" cy="5488399"/>
          </a:xfrm>
        </p:spPr>
        <p:txBody>
          <a:bodyPr>
            <a:noAutofit/>
          </a:bodyPr>
          <a:lstStyle/>
          <a:p>
            <a:pPr marL="609600" indent="-609600">
              <a:buSzTx/>
              <a:buFontTx/>
              <a:buAutoNum type="arabicParenR"/>
            </a:pPr>
            <a:r>
              <a:rPr lang="en-US" altLang="zh-TW" sz="2400" dirty="0" smtClean="0">
                <a:latin typeface="新細明體" pitchFamily="18" charset="-120"/>
              </a:rPr>
              <a:t>1970-1980 </a:t>
            </a:r>
            <a:r>
              <a:rPr lang="zh-TW" altLang="en-US" sz="2400" dirty="0" smtClean="0">
                <a:latin typeface="新細明體" pitchFamily="18" charset="-120"/>
              </a:rPr>
              <a:t>漁獲走私時期</a:t>
            </a:r>
          </a:p>
          <a:p>
            <a:pPr marL="990600" lvl="1" indent="-533400">
              <a:buClr>
                <a:srgbClr val="006600"/>
              </a:buClr>
              <a:buSzTx/>
              <a:buFont typeface="Wingdings" pitchFamily="2" charset="2"/>
              <a:buChar char="l"/>
            </a:pPr>
            <a:r>
              <a:rPr lang="zh-TW" altLang="en-US" dirty="0" smtClean="0">
                <a:latin typeface="新細明體" pitchFamily="18" charset="-120"/>
              </a:rPr>
              <a:t>台灣漁民漁獲捕撈不如漁貨貿易</a:t>
            </a:r>
          </a:p>
          <a:p>
            <a:pPr marL="990600" lvl="1" indent="-533400">
              <a:buClr>
                <a:srgbClr val="006600"/>
              </a:buClr>
              <a:buSzTx/>
              <a:buFont typeface="Wingdings" pitchFamily="2" charset="2"/>
              <a:buChar char="l"/>
            </a:pPr>
            <a:r>
              <a:rPr kumimoji="0" lang="zh-TW" altLang="en-US" dirty="0" smtClean="0">
                <a:latin typeface="新細明體" pitchFamily="18" charset="-120"/>
              </a:rPr>
              <a:t>新竹南寮成為大陸漁會集散地</a:t>
            </a:r>
          </a:p>
          <a:p>
            <a:pPr marL="990600" lvl="1" indent="-533400">
              <a:buClr>
                <a:srgbClr val="006600"/>
              </a:buClr>
              <a:buSzTx/>
              <a:buFont typeface="Wingdings" pitchFamily="2" charset="2"/>
              <a:buChar char="l"/>
            </a:pPr>
            <a:r>
              <a:rPr kumimoji="0" lang="zh-TW" altLang="en-US" dirty="0" smtClean="0">
                <a:latin typeface="新細明體" pitchFamily="18" charset="-120"/>
              </a:rPr>
              <a:t>大陸沿海允許台灣漁船貿易</a:t>
            </a:r>
            <a:endParaRPr lang="zh-TW" altLang="en-US" dirty="0" smtClean="0">
              <a:latin typeface="新細明體" pitchFamily="18" charset="-120"/>
            </a:endParaRPr>
          </a:p>
          <a:p>
            <a:pPr marL="609600" indent="-609600">
              <a:buSzTx/>
              <a:buFontTx/>
              <a:buAutoNum type="arabicParenR"/>
            </a:pPr>
            <a:r>
              <a:rPr kumimoji="0" lang="en-US" altLang="zh-TW" sz="2400" dirty="0" smtClean="0">
                <a:latin typeface="新細明體" pitchFamily="18" charset="-120"/>
              </a:rPr>
              <a:t>1980-1990 </a:t>
            </a:r>
            <a:r>
              <a:rPr kumimoji="0" lang="zh-TW" altLang="en-US" sz="2400" dirty="0" smtClean="0">
                <a:latin typeface="新細明體" pitchFamily="18" charset="-120"/>
              </a:rPr>
              <a:t>廈門特區成立時期</a:t>
            </a:r>
          </a:p>
          <a:p>
            <a:pPr marL="990600" lvl="1" indent="-533400">
              <a:buClr>
                <a:srgbClr val="006600"/>
              </a:buClr>
              <a:buSzTx/>
              <a:buFont typeface="Wingdings" pitchFamily="2" charset="2"/>
              <a:buChar char="l"/>
            </a:pPr>
            <a:r>
              <a:rPr kumimoji="0" lang="zh-TW" altLang="en-US" dirty="0" smtClean="0">
                <a:latin typeface="新細明體" pitchFamily="18" charset="-120"/>
              </a:rPr>
              <a:t>台北淡水的黑金剛快艇</a:t>
            </a:r>
          </a:p>
          <a:p>
            <a:pPr marL="990600" lvl="1" indent="-533400">
              <a:buClr>
                <a:srgbClr val="006600"/>
              </a:buClr>
              <a:buSzTx/>
              <a:buFont typeface="Wingdings" pitchFamily="2" charset="2"/>
              <a:buChar char="l"/>
            </a:pPr>
            <a:r>
              <a:rPr kumimoji="0" lang="zh-TW" altLang="en-US" dirty="0" smtClean="0">
                <a:latin typeface="新細明體" pitchFamily="18" charset="-120"/>
              </a:rPr>
              <a:t>新竹南寮的地下匯兌中心</a:t>
            </a:r>
            <a:endParaRPr kumimoji="0" lang="en-US" altLang="zh-TW" dirty="0" smtClean="0">
              <a:latin typeface="新細明體" pitchFamily="18" charset="-120"/>
            </a:endParaRPr>
          </a:p>
          <a:p>
            <a:pPr marL="609600" indent="-609600">
              <a:buSzTx/>
              <a:buFontTx/>
              <a:buAutoNum type="arabicParenR" startAt="3"/>
            </a:pPr>
            <a:r>
              <a:rPr kumimoji="0" lang="en-US" altLang="zh-TW" sz="2400" dirty="0" smtClean="0">
                <a:latin typeface="新細明體" pitchFamily="18" charset="-120"/>
              </a:rPr>
              <a:t>1990-2000 </a:t>
            </a:r>
            <a:r>
              <a:rPr kumimoji="0" lang="zh-TW" altLang="en-US" sz="2400" dirty="0" smtClean="0">
                <a:latin typeface="新細明體" pitchFamily="18" charset="-120"/>
              </a:rPr>
              <a:t>開放探親以後</a:t>
            </a:r>
          </a:p>
          <a:p>
            <a:pPr marL="990600" lvl="1" indent="-533400">
              <a:buClr>
                <a:srgbClr val="006600"/>
              </a:buClr>
              <a:buSzTx/>
              <a:buFont typeface="Wingdings" pitchFamily="2" charset="2"/>
              <a:buChar char="l"/>
            </a:pPr>
            <a:r>
              <a:rPr kumimoji="0" lang="en-US" altLang="zh-TW" dirty="0" smtClean="0">
                <a:latin typeface="新細明體" pitchFamily="18" charset="-120"/>
              </a:rPr>
              <a:t>1987</a:t>
            </a:r>
            <a:r>
              <a:rPr kumimoji="0" lang="zh-TW" altLang="en-US" dirty="0" smtClean="0">
                <a:latin typeface="新細明體" pitchFamily="18" charset="-120"/>
              </a:rPr>
              <a:t>年「自由返鄉運動」到 「老兵返鄉運動 」</a:t>
            </a:r>
          </a:p>
          <a:p>
            <a:pPr marL="990600" lvl="1" indent="-533400">
              <a:buClr>
                <a:srgbClr val="006600"/>
              </a:buClr>
              <a:buSzTx/>
              <a:buFont typeface="Wingdings" pitchFamily="2" charset="2"/>
              <a:buChar char="l"/>
            </a:pPr>
            <a:r>
              <a:rPr kumimoji="0" lang="zh-TW" altLang="en-US" dirty="0" smtClean="0">
                <a:latin typeface="新細明體" pitchFamily="18" charset="-120"/>
              </a:rPr>
              <a:t>赴大陸觀光潮</a:t>
            </a:r>
          </a:p>
          <a:p>
            <a:pPr marL="990600" lvl="1" indent="-533400">
              <a:buClr>
                <a:srgbClr val="006600"/>
              </a:buClr>
              <a:buSzTx/>
              <a:buFont typeface="Wingdings" pitchFamily="2" charset="2"/>
              <a:buChar char="l"/>
            </a:pPr>
            <a:r>
              <a:rPr kumimoji="0" lang="zh-TW" altLang="en-US" dirty="0" smtClean="0">
                <a:latin typeface="新細明體" pitchFamily="18" charset="-120"/>
              </a:rPr>
              <a:t>中小企業轉往大陸投資潮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u"/>
            </a:pPr>
            <a:r>
              <a:rPr kumimoji="0" lang="zh-TW" altLang="en-US" sz="2400" dirty="0" smtClean="0">
                <a:latin typeface="新細明體" pitchFamily="18" charset="-120"/>
              </a:rPr>
              <a:t>政策執行的兩難（</a:t>
            </a:r>
            <a:r>
              <a:rPr kumimoji="0" lang="en-US" altLang="zh-TW" sz="2400" dirty="0" smtClean="0">
                <a:latin typeface="新細明體" pitchFamily="18" charset="-120"/>
              </a:rPr>
              <a:t>The dilemma of Enforcement, J. M. Buchanan</a:t>
            </a:r>
            <a:r>
              <a:rPr kumimoji="0" lang="zh-TW" altLang="en-US" sz="2400" dirty="0" smtClean="0">
                <a:latin typeface="新細明體" pitchFamily="18" charset="-120"/>
              </a:rPr>
              <a:t>）</a:t>
            </a:r>
            <a:r>
              <a:rPr kumimoji="0" lang="en-US" altLang="zh-TW" sz="2400" dirty="0" smtClean="0">
                <a:latin typeface="新細明體" pitchFamily="18" charset="-120"/>
              </a:rPr>
              <a:t>:</a:t>
            </a:r>
            <a:r>
              <a:rPr kumimoji="0" lang="zh-TW" altLang="en-US" sz="2400" dirty="0" smtClean="0">
                <a:latin typeface="新細明體" pitchFamily="18" charset="-120"/>
              </a:rPr>
              <a:t>過度嚴格的執行將扼殺政策發展的機會。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7952"/>
            <a:ext cx="8229600" cy="791109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4.6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其他範例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D2F88C-706B-499F-BE74-ED26F6FD401F}" type="slidenum">
              <a:rPr lang="en-US" altLang="zh-TW" smtClean="0"/>
              <a:pPr/>
              <a:t>39</a:t>
            </a:fld>
            <a:endParaRPr lang="en-US" altLang="zh-TW" smtClean="0"/>
          </a:p>
        </p:txBody>
      </p:sp>
      <p:sp>
        <p:nvSpPr>
          <p:cNvPr id="4710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1975" y="1584325"/>
            <a:ext cx="8002588" cy="4198938"/>
          </a:xfrm>
        </p:spPr>
        <p:txBody>
          <a:bodyPr/>
          <a:lstStyle/>
          <a:p>
            <a:pPr marL="609600" indent="-609600">
              <a:lnSpc>
                <a:spcPct val="120000"/>
              </a:lnSpc>
            </a:pPr>
            <a:r>
              <a:rPr lang="en-US" altLang="zh-TW" sz="2800" dirty="0" smtClean="0">
                <a:latin typeface="新細明體" pitchFamily="18" charset="-120"/>
              </a:rPr>
              <a:t>Adam Smith</a:t>
            </a:r>
            <a:r>
              <a:rPr lang="zh-TW" altLang="en-US" sz="2800" dirty="0" smtClean="0">
                <a:latin typeface="新細明體" pitchFamily="18" charset="-120"/>
              </a:rPr>
              <a:t>的語言、</a:t>
            </a:r>
            <a:r>
              <a:rPr lang="en-US" altLang="zh-TW" sz="2800" dirty="0" err="1" smtClean="0">
                <a:latin typeface="新細明體" pitchFamily="18" charset="-120"/>
              </a:rPr>
              <a:t>Menger</a:t>
            </a:r>
            <a:r>
              <a:rPr lang="zh-TW" altLang="en-US" sz="2800" dirty="0" smtClean="0">
                <a:latin typeface="新細明體" pitchFamily="18" charset="-120"/>
              </a:rPr>
              <a:t>的貨幣、蘇格蘭啟蒙的 </a:t>
            </a:r>
            <a:r>
              <a:rPr lang="en-US" altLang="zh-TW" sz="2800" dirty="0" smtClean="0">
                <a:latin typeface="新細明體" pitchFamily="18" charset="-120"/>
              </a:rPr>
              <a:t>common law</a:t>
            </a:r>
          </a:p>
          <a:p>
            <a:pPr marL="609600" indent="-609600">
              <a:lnSpc>
                <a:spcPct val="12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其他的制度演化範例：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arabicPeriod"/>
            </a:pPr>
            <a:r>
              <a:rPr lang="zh-TW" altLang="en-US" dirty="0" smtClean="0">
                <a:latin typeface="新細明體" pitchFamily="18" charset="-120"/>
              </a:rPr>
              <a:t>彩色染髮、低腰牛仔褲（露內褲頭）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arabicPeriod"/>
            </a:pPr>
            <a:r>
              <a:rPr lang="zh-TW" altLang="en-US" dirty="0" smtClean="0">
                <a:latin typeface="新細明體" pitchFamily="18" charset="-120"/>
              </a:rPr>
              <a:t>家庭的解構、婚禮過程</a:t>
            </a:r>
          </a:p>
          <a:p>
            <a:pPr marL="590550" indent="-533400">
              <a:lnSpc>
                <a:spcPct val="120000"/>
              </a:lnSpc>
              <a:buClr>
                <a:srgbClr val="006600"/>
              </a:buClr>
              <a:buSzTx/>
            </a:pPr>
            <a:r>
              <a:rPr lang="en-US" altLang="zh-TW" sz="2800" b="1" dirty="0" smtClean="0">
                <a:solidFill>
                  <a:srgbClr val="FF0000"/>
                </a:solidFill>
                <a:latin typeface="新細明體" pitchFamily="18" charset="-120"/>
              </a:rPr>
              <a:t>more</a:t>
            </a:r>
            <a:r>
              <a:rPr lang="zh-TW" altLang="en-US" sz="2800" b="1" dirty="0" smtClean="0">
                <a:solidFill>
                  <a:srgbClr val="FF0000"/>
                </a:solidFill>
                <a:latin typeface="新細明體" pitchFamily="18" charset="-120"/>
              </a:rPr>
              <a:t>？作為期末報告。</a:t>
            </a:r>
            <a:endParaRPr lang="en-US" altLang="zh-TW" sz="2800" b="1" dirty="0" smtClean="0">
              <a:solidFill>
                <a:srgbClr val="FF0000"/>
              </a:solidFill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41593" y="254982"/>
            <a:ext cx="7548562" cy="833437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1.1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個人與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社會的關係</a:t>
            </a:r>
            <a:endParaRPr lang="en-US" altLang="zh-TW" sz="4000" b="1" dirty="0" smtClean="0">
              <a:solidFill>
                <a:srgbClr val="660066"/>
              </a:solidFill>
            </a:endParaRPr>
          </a:p>
        </p:txBody>
      </p:sp>
      <p:sp>
        <p:nvSpPr>
          <p:cNvPr id="819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672DAA-DD8C-4293-8D7A-00D9C02B4260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08026" y="1551397"/>
            <a:ext cx="7788702" cy="3852809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20000"/>
              </a:lnSpc>
              <a:buClr>
                <a:schemeClr val="tx1"/>
              </a:buClr>
              <a:buSzTx/>
              <a:buFont typeface="Wingdings" pitchFamily="2" charset="2"/>
              <a:buAutoNum type="arabicParenR"/>
            </a:pP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個人</a:t>
            </a:r>
            <a:r>
              <a:rPr lang="zh-TW" altLang="en-US" sz="2800" dirty="0" smtClean="0">
                <a:solidFill>
                  <a:srgbClr val="000000"/>
                </a:solidFill>
              </a:rPr>
              <a:t>在社會下成長，並接受其（傳統）生活方式。</a:t>
            </a:r>
          </a:p>
          <a:p>
            <a:pPr marL="609600" indent="-609600">
              <a:lnSpc>
                <a:spcPct val="150000"/>
              </a:lnSpc>
              <a:buClr>
                <a:schemeClr val="tx1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solidFill>
                  <a:srgbClr val="000000"/>
                </a:solidFill>
              </a:rPr>
              <a:t>個人在社會中實現生命目標。</a:t>
            </a:r>
            <a:endParaRPr lang="en-US" altLang="zh-TW" sz="2800" dirty="0" smtClean="0">
              <a:solidFill>
                <a:srgbClr val="000000"/>
              </a:solidFill>
            </a:endParaRPr>
          </a:p>
          <a:p>
            <a:pPr marL="1009650" lvl="2" indent="-6096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生物性目標 </a:t>
            </a:r>
            <a:r>
              <a:rPr lang="en-US" altLang="zh-TW" sz="2400" dirty="0" smtClean="0">
                <a:latin typeface="新細明體" pitchFamily="18" charset="-120"/>
              </a:rPr>
              <a:t>(</a:t>
            </a:r>
            <a:r>
              <a:rPr lang="zh-TW" altLang="en-US" sz="2400" dirty="0" smtClean="0">
                <a:latin typeface="新細明體" pitchFamily="18" charset="-120"/>
              </a:rPr>
              <a:t>動物本能</a:t>
            </a:r>
            <a:r>
              <a:rPr lang="en-US" altLang="zh-TW" sz="2400" dirty="0" smtClean="0">
                <a:latin typeface="新細明體" pitchFamily="18" charset="-120"/>
              </a:rPr>
              <a:t>)</a:t>
            </a:r>
            <a:r>
              <a:rPr lang="zh-TW" altLang="en-US" sz="2400" dirty="0" smtClean="0">
                <a:latin typeface="新細明體" pitchFamily="18" charset="-120"/>
              </a:rPr>
              <a:t>：富裕、健康</a:t>
            </a:r>
            <a:r>
              <a:rPr lang="zh-TW" altLang="en-US" sz="2400" dirty="0" smtClean="0">
                <a:solidFill>
                  <a:srgbClr val="000000"/>
                </a:solidFill>
              </a:rPr>
              <a:t>。</a:t>
            </a:r>
            <a:endParaRPr lang="zh-TW" altLang="en-US" sz="2400" dirty="0" smtClean="0">
              <a:latin typeface="新細明體" pitchFamily="18" charset="-120"/>
            </a:endParaRPr>
          </a:p>
          <a:p>
            <a:pPr marL="1009650" lvl="2" indent="-6096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精神性目標</a:t>
            </a:r>
            <a:r>
              <a:rPr lang="en-US" altLang="zh-TW" sz="2400" dirty="0" smtClean="0">
                <a:latin typeface="新細明體" pitchFamily="18" charset="-120"/>
              </a:rPr>
              <a:t>(</a:t>
            </a:r>
            <a:r>
              <a:rPr lang="zh-TW" altLang="en-US" sz="2400" dirty="0" smtClean="0">
                <a:latin typeface="新細明體" pitchFamily="18" charset="-120"/>
              </a:rPr>
              <a:t>人類本能</a:t>
            </a:r>
            <a:r>
              <a:rPr lang="en-US" altLang="zh-TW" sz="2400" dirty="0" smtClean="0">
                <a:latin typeface="新細明體" pitchFamily="18" charset="-120"/>
              </a:rPr>
              <a:t>)</a:t>
            </a:r>
            <a:r>
              <a:rPr lang="zh-TW" altLang="en-US" sz="2400" dirty="0" smtClean="0">
                <a:latin typeface="新細明體" pitchFamily="18" charset="-120"/>
              </a:rPr>
              <a:t> ：自由、喜悅</a:t>
            </a:r>
            <a:r>
              <a:rPr lang="zh-TW" altLang="en-US" sz="2400" dirty="0" smtClean="0">
                <a:solidFill>
                  <a:srgbClr val="000000"/>
                </a:solidFill>
              </a:rPr>
              <a:t>。</a:t>
            </a:r>
            <a:endParaRPr lang="zh-TW" altLang="en-US" sz="2400" dirty="0" smtClean="0">
              <a:latin typeface="新細明體" pitchFamily="18" charset="-120"/>
            </a:endParaRPr>
          </a:p>
          <a:p>
            <a:pPr marL="1009650" lvl="2" indent="-6096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文化性目標</a:t>
            </a:r>
            <a:r>
              <a:rPr lang="en-US" altLang="zh-TW" sz="2400" dirty="0" smtClean="0">
                <a:latin typeface="新細明體" pitchFamily="18" charset="-120"/>
              </a:rPr>
              <a:t>(</a:t>
            </a:r>
            <a:r>
              <a:rPr lang="zh-TW" altLang="en-US" sz="2400" dirty="0" smtClean="0">
                <a:latin typeface="新細明體" pitchFamily="18" charset="-120"/>
              </a:rPr>
              <a:t>文化教養 </a:t>
            </a:r>
            <a:r>
              <a:rPr lang="en-US" altLang="zh-TW" sz="2400" dirty="0" smtClean="0">
                <a:latin typeface="新細明體" pitchFamily="18" charset="-120"/>
              </a:rPr>
              <a:t>)</a:t>
            </a:r>
            <a:r>
              <a:rPr lang="zh-TW" altLang="en-US" sz="2400" dirty="0" smtClean="0">
                <a:latin typeface="新細明體" pitchFamily="18" charset="-120"/>
              </a:rPr>
              <a:t>：尊嚴、優雅</a:t>
            </a:r>
            <a:r>
              <a:rPr lang="zh-TW" altLang="en-US" sz="2400" dirty="0" smtClean="0">
                <a:solidFill>
                  <a:srgbClr val="000000"/>
                </a:solidFill>
              </a:rPr>
              <a:t>。</a:t>
            </a: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477748" y="261992"/>
            <a:ext cx="8229600" cy="847618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4.7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演化的非預期結果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6BB484-9296-4079-B2EA-4594B2DACFE1}" type="slidenum">
              <a:rPr lang="en-US" altLang="zh-TW" smtClean="0"/>
              <a:pPr/>
              <a:t>40</a:t>
            </a:fld>
            <a:endParaRPr lang="en-US" altLang="zh-TW" smtClean="0"/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3088" y="1406525"/>
            <a:ext cx="8151812" cy="5153025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發展的結果並非朝向原設計方向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創新的提議必須經過所有參與者的實質評估。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不同的創新提議在公開平台上競爭。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參與者僅以其個人知識決定他的選擇。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今天勝出的創新，在明天就會被修改，甚至遭汰換。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無從預期一段時間後的結果。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9048"/>
            <a:ext cx="8229600" cy="832206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4.8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非預期結果的經濟意義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CB7D33-63DF-46B6-8D8D-9C1CCCC1FB28}" type="slidenum">
              <a:rPr lang="en-US" altLang="zh-TW" smtClean="0"/>
              <a:pPr/>
              <a:t>41</a:t>
            </a:fld>
            <a:endParaRPr lang="en-US" altLang="zh-TW" smtClean="0"/>
          </a:p>
        </p:txBody>
      </p:sp>
      <p:sp>
        <p:nvSpPr>
          <p:cNvPr id="5018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3088" y="1639888"/>
            <a:ext cx="8259762" cy="4814887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制度作為群體的選擇，而結果不是來自個人的預設。</a:t>
            </a:r>
          </a:p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制度作為個人的限制，而這限制並非來自特定個人或群體的強制。</a:t>
            </a:r>
          </a:p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制度變革帶來所得重分配</a:t>
            </a:r>
            <a:r>
              <a:rPr lang="zh-TW" altLang="en-US" sz="2800" dirty="0" smtClean="0">
                <a:latin typeface="新細明體" pitchFamily="18" charset="-120"/>
              </a:rPr>
              <a:t>，</a:t>
            </a:r>
            <a:r>
              <a:rPr lang="zh-TW" altLang="en-US" sz="2800" dirty="0" smtClean="0">
                <a:latin typeface="新細明體" pitchFamily="18" charset="-120"/>
              </a:rPr>
              <a:t>其</a:t>
            </a:r>
            <a:r>
              <a:rPr lang="zh-TW" altLang="en-US" sz="2800" dirty="0" smtClean="0">
                <a:latin typeface="新細明體" pitchFamily="18" charset="-120"/>
              </a:rPr>
              <a:t>調整</a:t>
            </a:r>
            <a:r>
              <a:rPr lang="zh-TW" altLang="en-US" sz="2800" dirty="0" smtClean="0">
                <a:latin typeface="新細明體" pitchFamily="18" charset="-120"/>
              </a:rPr>
              <a:t>並非來自特定個人或群體的企圖。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502130" y="316282"/>
            <a:ext cx="8229600" cy="876300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4.9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 台灣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的歌曲與電影的發展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B913FD-B14C-4E1C-8991-2CA09A459935}" type="slidenum">
              <a:rPr lang="en-US" altLang="zh-TW" smtClean="0"/>
              <a:pPr/>
              <a:t>42</a:t>
            </a:fld>
            <a:endParaRPr lang="en-US" altLang="zh-TW" smtClean="0"/>
          </a:p>
        </p:txBody>
      </p:sp>
      <p:sp>
        <p:nvSpPr>
          <p:cNvPr id="4915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3088" y="1379538"/>
            <a:ext cx="8412162" cy="4805362"/>
          </a:xfrm>
        </p:spPr>
        <p:txBody>
          <a:bodyPr/>
          <a:lstStyle/>
          <a:p>
            <a:pPr marL="609600" indent="-609600">
              <a:lnSpc>
                <a:spcPct val="12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台灣流行歌曲的演化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早期：台灣民謠、群星會的上海老歌、翻唱日本（外國）歌曲（廣播＋電視）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en-US" altLang="zh-TW" sz="2400" dirty="0" smtClean="0">
                <a:latin typeface="新細明體" pitchFamily="18" charset="-120"/>
              </a:rPr>
              <a:t>1980-1990 </a:t>
            </a:r>
            <a:r>
              <a:rPr lang="zh-TW" altLang="en-US" sz="2400" dirty="0" smtClean="0">
                <a:latin typeface="新細明體" pitchFamily="18" charset="-120"/>
              </a:rPr>
              <a:t>年興起的</a:t>
            </a:r>
            <a:r>
              <a:rPr lang="zh-TW" altLang="en-US" sz="2400" b="1" dirty="0" smtClean="0">
                <a:latin typeface="新細明體" pitchFamily="18" charset="-120"/>
              </a:rPr>
              <a:t>校園民歌</a:t>
            </a:r>
            <a:r>
              <a:rPr lang="zh-TW" altLang="en-US" sz="2400" dirty="0" smtClean="0">
                <a:latin typeface="新細明體" pitchFamily="18" charset="-120"/>
              </a:rPr>
              <a:t>（錄音帶）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造就台灣流行歌曲（唱片產業＋</a:t>
            </a:r>
            <a:r>
              <a:rPr lang="en-US" altLang="zh-TW" sz="2400" dirty="0" smtClean="0">
                <a:latin typeface="新細明體" pitchFamily="18" charset="-120"/>
              </a:rPr>
              <a:t>CD</a:t>
            </a:r>
            <a:r>
              <a:rPr lang="zh-TW" altLang="en-US" sz="2400" dirty="0" smtClean="0">
                <a:latin typeface="新細明體" pitchFamily="18" charset="-120"/>
              </a:rPr>
              <a:t>）</a:t>
            </a:r>
          </a:p>
          <a:p>
            <a:pPr marL="609600" indent="-609600">
              <a:lnSpc>
                <a:spcPct val="12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這一波的電影是否類似</a:t>
            </a:r>
            <a:r>
              <a:rPr lang="en-US" altLang="zh-TW" sz="2800" dirty="0" smtClean="0">
                <a:latin typeface="新細明體" pitchFamily="18" charset="-120"/>
              </a:rPr>
              <a:t>1980-1990 </a:t>
            </a:r>
            <a:r>
              <a:rPr lang="zh-TW" altLang="en-US" sz="2800" dirty="0" smtClean="0">
                <a:latin typeface="新細明體" pitchFamily="18" charset="-120"/>
              </a:rPr>
              <a:t>校園民歌的興起？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6021C6-9AA6-43AC-B3FA-2C69C6E66069}" type="slidenum">
              <a:rPr lang="en-US" altLang="zh-TW" smtClean="0"/>
              <a:pPr/>
              <a:t>43</a:t>
            </a:fld>
            <a:endParaRPr lang="en-US" altLang="zh-TW" smtClean="0"/>
          </a:p>
        </p:txBody>
      </p:sp>
      <p:sp>
        <p:nvSpPr>
          <p:cNvPr id="5123" name="Title 1"/>
          <p:cNvSpPr>
            <a:spLocks noGrp="1"/>
          </p:cNvSpPr>
          <p:nvPr>
            <p:ph type="title" idx="4294967295"/>
          </p:nvPr>
        </p:nvSpPr>
        <p:spPr>
          <a:xfrm>
            <a:off x="575852" y="1227940"/>
            <a:ext cx="7931150" cy="3259138"/>
          </a:xfrm>
        </p:spPr>
        <p:txBody>
          <a:bodyPr/>
          <a:lstStyle/>
          <a:p>
            <a:pPr algn="ctr" eaLnBrk="1" hangingPunct="1"/>
            <a:r>
              <a:rPr lang="en-US" altLang="zh-TW" sz="4800" b="1" dirty="0" smtClean="0">
                <a:solidFill>
                  <a:srgbClr val="C00000"/>
                </a:solidFill>
              </a:rPr>
              <a:t>5.</a:t>
            </a:r>
            <a:r>
              <a:rPr lang="zh-TW" altLang="en-US" sz="4800" b="1" dirty="0" smtClean="0">
                <a:solidFill>
                  <a:srgbClr val="C00000"/>
                </a:solidFill>
              </a:rPr>
              <a:t/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</a:rPr>
              <a:t> </a:t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  <a:latin typeface="新細明體" pitchFamily="18" charset="-120"/>
              </a:rPr>
              <a:t>秩序與規則</a:t>
            </a:r>
          </a:p>
        </p:txBody>
      </p:sp>
      <p:sp>
        <p:nvSpPr>
          <p:cNvPr id="5124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FF55F35-4847-4A18-BFC3-CB2B7F864A36}" type="slidenum">
              <a:rPr kumimoji="0" lang="en-US" altLang="zh-TW" sz="1200" b="0">
                <a:latin typeface="Arial Black" pitchFamily="34" charset="0"/>
              </a:rPr>
              <a:pPr algn="r"/>
              <a:t>43</a:t>
            </a:fld>
            <a:endParaRPr kumimoji="0" lang="en-US" altLang="zh-TW" sz="1200" b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36652" y="251718"/>
            <a:ext cx="8229600" cy="837344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秩序 </a:t>
            </a: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D28F89-278E-4ADB-A57B-F00FAF28EEEE}" type="slidenum">
              <a:rPr lang="en-US" altLang="zh-TW" smtClean="0"/>
              <a:pPr/>
              <a:t>44</a:t>
            </a:fld>
            <a:endParaRPr lang="en-US" altLang="zh-TW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23875" y="1407560"/>
            <a:ext cx="7705725" cy="513707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TW" sz="2800" b="1" dirty="0" smtClean="0">
                <a:solidFill>
                  <a:srgbClr val="660066"/>
                </a:solidFill>
                <a:latin typeface="新細明體" pitchFamily="18" charset="-120"/>
              </a:rPr>
              <a:t>Hayek</a:t>
            </a:r>
            <a:r>
              <a:rPr lang="zh-TW" altLang="en-US" sz="2800" dirty="0" smtClean="0">
                <a:latin typeface="新細明體" pitchFamily="18" charset="-120"/>
              </a:rPr>
              <a:t> 的定義：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400" dirty="0" smtClean="0">
                <a:latin typeface="新細明體" pitchFamily="18" charset="-120"/>
              </a:rPr>
              <a:t>無數且各式各樣的要素（成員）間所呈現的一種狀態，彼此存在</a:t>
            </a:r>
            <a:r>
              <a:rPr lang="zh-TW" altLang="en-US" sz="2400" b="1" dirty="0" smtClean="0">
                <a:latin typeface="新細明體" pitchFamily="18" charset="-120"/>
              </a:rPr>
              <a:t>極為密切的相互關係</a:t>
            </a:r>
            <a:r>
              <a:rPr lang="zh-TW" altLang="en-US" sz="2400" dirty="0" smtClean="0">
                <a:latin typeface="新細明體" pitchFamily="18" charset="-120"/>
              </a:rPr>
              <a:t>。這些</a:t>
            </a:r>
            <a:r>
              <a:rPr lang="zh-TW" altLang="en-US" sz="2400" dirty="0" smtClean="0">
                <a:latin typeface="新細明體" pitchFamily="18" charset="-120"/>
              </a:rPr>
              <a:t>關係具有</a:t>
            </a:r>
            <a:r>
              <a:rPr lang="zh-TW" altLang="en-US" sz="2400" dirty="0" smtClean="0">
                <a:solidFill>
                  <a:srgbClr val="C00000"/>
                </a:solidFill>
                <a:latin typeface="新細明體" pitchFamily="18" charset="-120"/>
              </a:rPr>
              <a:t>一定範圍的一致性</a:t>
            </a:r>
            <a:r>
              <a:rPr lang="zh-TW" altLang="en-US" sz="2400" dirty="0" smtClean="0">
                <a:latin typeface="新細明體" pitchFamily="18" charset="-120"/>
              </a:rPr>
              <a:t>和</a:t>
            </a:r>
            <a:r>
              <a:rPr lang="zh-TW" altLang="en-US" sz="2400" dirty="0" smtClean="0">
                <a:solidFill>
                  <a:srgbClr val="C00000"/>
                </a:solidFill>
                <a:latin typeface="新細明體" pitchFamily="18" charset="-120"/>
              </a:rPr>
              <a:t>時間的持久性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914400" lvl="1" indent="-457200">
              <a:lnSpc>
                <a:spcPct val="130000"/>
              </a:lnSpc>
              <a:buFont typeface="+mj-lt"/>
              <a:buAutoNum type="arabicParenR"/>
            </a:pPr>
            <a:r>
              <a:rPr lang="zh-TW" altLang="en-US" sz="2400" dirty="0" smtClean="0"/>
              <a:t>如果</a:t>
            </a:r>
            <a:r>
              <a:rPr lang="zh-TW" altLang="en-US" dirty="0" smtClean="0"/>
              <a:t>個人</a:t>
            </a:r>
            <a:r>
              <a:rPr lang="zh-TW" altLang="en-US" sz="2400" dirty="0" smtClean="0"/>
              <a:t>想</a:t>
            </a:r>
            <a:r>
              <a:rPr lang="zh-TW" altLang="en-US" sz="2400" dirty="0" smtClean="0"/>
              <a:t>有效地實現目標</a:t>
            </a:r>
            <a:r>
              <a:rPr lang="zh-TW" altLang="en-US" sz="2400" dirty="0" smtClean="0"/>
              <a:t>，其計畫</a:t>
            </a:r>
            <a:r>
              <a:rPr lang="zh-TW" altLang="en-US" sz="2400" dirty="0" smtClean="0"/>
              <a:t>就必須依賴此預期和其一致性與持久性。</a:t>
            </a:r>
          </a:p>
          <a:p>
            <a:pPr marL="914400" lvl="1" indent="-457200">
              <a:lnSpc>
                <a:spcPct val="130000"/>
              </a:lnSpc>
              <a:buFont typeface="+mj-lt"/>
              <a:buAutoNum type="arabicParenR"/>
            </a:pPr>
            <a:r>
              <a:rPr lang="zh-TW" altLang="en-US" sz="2400" dirty="0" smtClean="0"/>
              <a:t>由於存在極為密切的相互關係，我們可以從部分空間或某段時間的</a:t>
            </a:r>
            <a:r>
              <a:rPr lang="zh-TW" altLang="en-US" sz="2400" dirty="0" smtClean="0">
                <a:solidFill>
                  <a:srgbClr val="C00000"/>
                </a:solidFill>
              </a:rPr>
              <a:t>理解</a:t>
            </a:r>
            <a:r>
              <a:rPr lang="zh-TW" altLang="en-US" sz="2400" dirty="0" smtClean="0"/>
              <a:t>去</a:t>
            </a:r>
            <a:r>
              <a:rPr lang="zh-TW" altLang="en-US" sz="2400" dirty="0" smtClean="0">
                <a:solidFill>
                  <a:srgbClr val="C00000"/>
                </a:solidFill>
              </a:rPr>
              <a:t>預期</a:t>
            </a:r>
            <a:r>
              <a:rPr lang="zh-TW" altLang="en-US" sz="2400" dirty="0" smtClean="0"/>
              <a:t>整體的行為。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arenR"/>
            </a:pPr>
            <a:endParaRPr lang="zh-TW" altLang="en-US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25374" y="324474"/>
            <a:ext cx="8064500" cy="815957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5.2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秩序</a:t>
            </a:r>
            <a:r>
              <a:rPr lang="zh-TW" altLang="en-US" b="1" dirty="0" smtClean="0">
                <a:solidFill>
                  <a:srgbClr val="660066"/>
                </a:solidFill>
                <a:latin typeface="新細明體" pitchFamily="18" charset="-120"/>
              </a:rPr>
              <a:t>指涉的</a:t>
            </a:r>
            <a:r>
              <a:rPr lang="zh-TW" altLang="en-US" b="1" dirty="0" smtClean="0">
                <a:solidFill>
                  <a:srgbClr val="660066"/>
                </a:solidFill>
                <a:latin typeface="新細明體" pitchFamily="18" charset="-120"/>
              </a:rPr>
              <a:t>對象</a:t>
            </a:r>
            <a:endParaRPr lang="zh-TW" altLang="en-US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819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E0306F-966C-43AB-B392-D6FAFBBD11FE}" type="slidenum">
              <a:rPr lang="en-US" altLang="zh-TW" smtClean="0"/>
              <a:pPr/>
              <a:t>45</a:t>
            </a:fld>
            <a:endParaRPr lang="en-US" altLang="zh-TW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54050" y="1397285"/>
            <a:ext cx="8058435" cy="5157504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20000"/>
              </a:lnSpc>
              <a:buSzTx/>
            </a:pP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第一種含意</a:t>
            </a:r>
            <a:endParaRPr lang="en-US" altLang="zh-TW" sz="2800" dirty="0" smtClean="0">
              <a:solidFill>
                <a:srgbClr val="660066"/>
              </a:solidFill>
            </a:endParaRPr>
          </a:p>
          <a:p>
            <a:pPr marL="883920" lvl="1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dirty="0" smtClean="0"/>
              <a:t>結合</a:t>
            </a:r>
            <a:r>
              <a:rPr lang="zh-TW" altLang="en-US" dirty="0" smtClean="0"/>
              <a:t>在某些規則下的</a:t>
            </a:r>
            <a:r>
              <a:rPr lang="zh-TW" altLang="en-US" b="1" dirty="0" smtClean="0"/>
              <a:t>一群人</a:t>
            </a:r>
            <a:r>
              <a:rPr lang="zh-TW" altLang="en-US" dirty="0" smtClean="0"/>
              <a:t>。</a:t>
            </a:r>
          </a:p>
          <a:p>
            <a:pPr marL="883920" lvl="1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dirty="0" smtClean="0"/>
              <a:t>該群人所接受的</a:t>
            </a:r>
            <a:r>
              <a:rPr lang="zh-TW" altLang="en-US" b="1" dirty="0" smtClean="0"/>
              <a:t>規則</a:t>
            </a:r>
            <a:r>
              <a:rPr lang="zh-TW" altLang="en-US" dirty="0" smtClean="0"/>
              <a:t>。</a:t>
            </a:r>
          </a:p>
          <a:p>
            <a:pPr marL="883920" lvl="1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dirty="0" smtClean="0"/>
              <a:t>該群人之</a:t>
            </a:r>
            <a:r>
              <a:rPr lang="zh-TW" altLang="en-US" b="1" dirty="0" smtClean="0"/>
              <a:t>行動</a:t>
            </a:r>
            <a:r>
              <a:rPr lang="zh-TW" altLang="en-US" dirty="0" smtClean="0"/>
              <a:t>所呈現的</a:t>
            </a:r>
            <a:r>
              <a:rPr lang="zh-TW" altLang="en-US" b="1" dirty="0" smtClean="0"/>
              <a:t>關係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609600" indent="-609600">
              <a:buSzTx/>
            </a:pP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第二種</a:t>
            </a: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含意</a:t>
            </a:r>
            <a:endParaRPr lang="en-US" altLang="zh-TW" sz="2800" dirty="0" smtClean="0">
              <a:solidFill>
                <a:srgbClr val="660066"/>
              </a:solidFill>
            </a:endParaRPr>
          </a:p>
          <a:p>
            <a:pPr marL="883920" lvl="1" indent="-609600">
              <a:buSzTx/>
              <a:buFont typeface="Wingdings" pitchFamily="2" charset="2"/>
              <a:buAutoNum type="arabicParenR"/>
            </a:pPr>
            <a:r>
              <a:rPr lang="zh-TW" altLang="en-US" dirty="0" smtClean="0"/>
              <a:t>（</a:t>
            </a:r>
            <a:r>
              <a:rPr lang="zh-TW" altLang="en-US" dirty="0" smtClean="0"/>
              <a:t>臨時</a:t>
            </a:r>
            <a:r>
              <a:rPr lang="zh-TW" altLang="en-US" dirty="0" smtClean="0"/>
              <a:t>性</a:t>
            </a:r>
            <a:r>
              <a:rPr lang="zh-TW" altLang="en-US" dirty="0" smtClean="0"/>
              <a:t>的</a:t>
            </a:r>
            <a:r>
              <a:rPr lang="zh-TW" altLang="en-US" dirty="0" smtClean="0"/>
              <a:t>）</a:t>
            </a:r>
            <a:r>
              <a:rPr lang="zh-TW" altLang="en-US" dirty="0" smtClean="0"/>
              <a:t>聚會</a:t>
            </a:r>
            <a:r>
              <a:rPr lang="zh-TW" altLang="en-US" dirty="0" smtClean="0"/>
              <a:t>秩序</a:t>
            </a:r>
            <a:r>
              <a:rPr lang="zh-TW" altLang="en-US" dirty="0" smtClean="0"/>
              <a:t>：慶典</a:t>
            </a:r>
            <a:r>
              <a:rPr lang="zh-TW" altLang="en-US" dirty="0" smtClean="0"/>
              <a:t>、演唱會、</a:t>
            </a:r>
            <a:r>
              <a:rPr lang="zh-TW" altLang="en-US" b="1" dirty="0" smtClean="0"/>
              <a:t>示威</a:t>
            </a:r>
          </a:p>
          <a:p>
            <a:pPr marL="883920" lvl="1" indent="-609600">
              <a:buSzTx/>
              <a:buFont typeface="Wingdings" pitchFamily="2" charset="2"/>
              <a:buAutoNum type="arabicParenR"/>
            </a:pPr>
            <a:r>
              <a:rPr lang="zh-TW" altLang="en-US" dirty="0" smtClean="0"/>
              <a:t>（</a:t>
            </a:r>
            <a:r>
              <a:rPr lang="zh-TW" altLang="en-US" dirty="0" smtClean="0"/>
              <a:t>交易</a:t>
            </a:r>
            <a:r>
              <a:rPr lang="zh-TW" altLang="en-US" dirty="0" smtClean="0"/>
              <a:t>的</a:t>
            </a:r>
            <a:r>
              <a:rPr lang="zh-TW" altLang="en-US" dirty="0" smtClean="0"/>
              <a:t>）市場秩序：傳統</a:t>
            </a:r>
            <a:r>
              <a:rPr lang="zh-TW" altLang="en-US" dirty="0" smtClean="0"/>
              <a:t>市場、網路市場</a:t>
            </a:r>
          </a:p>
          <a:p>
            <a:pPr marL="883920" lvl="1" indent="-609600">
              <a:buSzTx/>
              <a:buFont typeface="Wingdings" pitchFamily="2" charset="2"/>
              <a:buAutoNum type="arabicParenR"/>
            </a:pPr>
            <a:r>
              <a:rPr lang="zh-TW" altLang="en-US" dirty="0" smtClean="0"/>
              <a:t>社會秩序</a:t>
            </a:r>
            <a:r>
              <a:rPr lang="zh-TW" altLang="en-US" dirty="0" smtClean="0"/>
              <a:t>：山地</a:t>
            </a:r>
            <a:r>
              <a:rPr lang="zh-TW" altLang="en-US" dirty="0" smtClean="0"/>
              <a:t>部落（司馬庫斯）、海島部落（蘭嶼</a:t>
            </a:r>
            <a:r>
              <a:rPr lang="zh-TW" altLang="en-US" dirty="0" smtClean="0"/>
              <a:t>）社區</a:t>
            </a:r>
            <a:r>
              <a:rPr lang="zh-TW" altLang="en-US" dirty="0" smtClean="0"/>
              <a:t>、國家</a:t>
            </a:r>
          </a:p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endParaRPr lang="zh-TW" altLang="en-US" sz="2800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8226"/>
            <a:ext cx="8229600" cy="821931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5.3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個人行動的常規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EBA85B-E3E6-41A3-BEA0-ABFC7CD3709C}" type="slidenum">
              <a:rPr lang="en-US" altLang="zh-TW" smtClean="0"/>
              <a:pPr/>
              <a:t>46</a:t>
            </a:fld>
            <a:endParaRPr lang="en-US" altLang="zh-TW" smtClean="0"/>
          </a:p>
        </p:txBody>
      </p:sp>
      <p:sp>
        <p:nvSpPr>
          <p:cNvPr id="518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84200" y="1541124"/>
            <a:ext cx="8087189" cy="5056526"/>
          </a:xfrm>
        </p:spPr>
        <p:txBody>
          <a:bodyPr/>
          <a:lstStyle/>
          <a:p>
            <a:pPr marL="627063" lvl="1" indent="-627063">
              <a:lnSpc>
                <a:spcPct val="120000"/>
              </a:lnSpc>
              <a:buClr>
                <a:schemeClr val="accent2">
                  <a:lumMod val="75000"/>
                </a:schemeClr>
              </a:buClr>
              <a:buSzPct val="75000"/>
              <a:buFont typeface="+mj-lt"/>
              <a:buAutoNum type="arabicParenR"/>
              <a:defRPr/>
            </a:pPr>
            <a:r>
              <a:rPr lang="zh-TW" altLang="en-US" sz="2800" dirty="0" smtClean="0"/>
              <a:t>個人對不斷重複出現的環境與情勢的重複反應，逐漸成為個人行動的常規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901383" lvl="2" indent="-627063">
              <a:lnSpc>
                <a:spcPct val="120000"/>
              </a:lnSpc>
              <a:buClr>
                <a:schemeClr val="accent2">
                  <a:lumMod val="75000"/>
                </a:schemeClr>
              </a:buClr>
              <a:buSzPct val="75000"/>
              <a:defRPr/>
            </a:pPr>
            <a:r>
              <a:rPr lang="zh-TW" altLang="en-US" sz="2400" dirty="0" smtClean="0">
                <a:latin typeface="新細明體" pitchFamily="18" charset="-120"/>
              </a:rPr>
              <a:t>常規＝</a:t>
            </a:r>
            <a:r>
              <a:rPr lang="en-US" altLang="zh-TW" sz="2400" dirty="0" smtClean="0">
                <a:latin typeface="新細明體" pitchFamily="18" charset="-120"/>
              </a:rPr>
              <a:t>regularity</a:t>
            </a:r>
            <a:r>
              <a:rPr lang="zh-TW" altLang="en-US" sz="2400" dirty="0" smtClean="0">
                <a:latin typeface="新細明體" pitchFamily="18" charset="-120"/>
              </a:rPr>
              <a:t>，常規的意義在於個人行動的</a:t>
            </a:r>
            <a:r>
              <a:rPr lang="zh-TW" altLang="en-US" sz="2400" b="1" dirty="0" smtClean="0">
                <a:latin typeface="新細明體" pitchFamily="18" charset="-120"/>
              </a:rPr>
              <a:t>可測性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en-US" altLang="zh-TW" sz="2400" b="1" dirty="0" smtClean="0">
              <a:solidFill>
                <a:srgbClr val="660066"/>
              </a:solidFill>
              <a:latin typeface="新細明體" pitchFamily="18" charset="-120"/>
            </a:endParaRPr>
          </a:p>
          <a:p>
            <a:pPr marL="627063" lvl="1" indent="-627063">
              <a:lnSpc>
                <a:spcPct val="120000"/>
              </a:lnSpc>
              <a:buClr>
                <a:schemeClr val="accent2">
                  <a:lumMod val="75000"/>
                </a:schemeClr>
              </a:buClr>
              <a:buSzPct val="75000"/>
              <a:buFont typeface="+mj-lt"/>
              <a:buAutoNum type="arabicParenR"/>
              <a:defRPr/>
            </a:pP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秩序</a:t>
            </a: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與常規</a:t>
            </a:r>
            <a:endParaRPr lang="en-US" altLang="zh-TW" sz="2800" b="1" dirty="0" smtClean="0">
              <a:solidFill>
                <a:srgbClr val="660066"/>
              </a:solidFill>
              <a:latin typeface="新細明體" pitchFamily="18" charset="-120"/>
            </a:endParaRPr>
          </a:p>
          <a:p>
            <a:pPr marL="901383" lvl="2" indent="-627063">
              <a:lnSpc>
                <a:spcPct val="120000"/>
              </a:lnSpc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>
                <a:latin typeface="新細明體" pitchFamily="18" charset="-120"/>
              </a:rPr>
              <a:t>秩序</a:t>
            </a:r>
            <a:r>
              <a:rPr lang="zh-TW" altLang="en-US" sz="2400" dirty="0" smtClean="0">
                <a:latin typeface="新細明體" pitchFamily="18" charset="-120"/>
              </a:rPr>
              <a:t>的規則規範了個人行動的常規。</a:t>
            </a:r>
          </a:p>
          <a:p>
            <a:pPr marL="901383" lvl="2" indent="-627063">
              <a:lnSpc>
                <a:spcPct val="120000"/>
              </a:lnSpc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>
                <a:latin typeface="新細明體" pitchFamily="18" charset="-120"/>
              </a:rPr>
              <a:t>個人行動的常規發展了秩序的規則。</a:t>
            </a:r>
          </a:p>
          <a:p>
            <a:pPr>
              <a:lnSpc>
                <a:spcPct val="120000"/>
              </a:lnSpc>
              <a:defRPr/>
            </a:pP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16103" y="241443"/>
            <a:ext cx="8229600" cy="898988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5.4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與秩序相關的不同字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A07C01-C7F6-4298-BFE1-FBFA2541DBF3}" type="slidenum">
              <a:rPr lang="en-US" altLang="zh-TW" smtClean="0"/>
              <a:pPr/>
              <a:t>47</a:t>
            </a:fld>
            <a:endParaRPr lang="en-US" altLang="zh-TW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77073" y="1495300"/>
            <a:ext cx="7931150" cy="4573587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帶有威權的字眼：</a:t>
            </a:r>
          </a:p>
          <a:p>
            <a:pPr lvl="1">
              <a:lnSpc>
                <a:spcPct val="110000"/>
              </a:lnSpc>
            </a:pPr>
            <a:r>
              <a:rPr lang="zh-TW" altLang="en-US" sz="2400" dirty="0" smtClean="0">
                <a:latin typeface="新細明體" pitchFamily="18" charset="-120"/>
              </a:rPr>
              <a:t>秩序 </a:t>
            </a:r>
            <a:r>
              <a:rPr lang="en-US" altLang="zh-TW" sz="2400" dirty="0" smtClean="0">
                <a:latin typeface="新細明體" pitchFamily="18" charset="-120"/>
              </a:rPr>
              <a:t>order</a:t>
            </a:r>
          </a:p>
          <a:p>
            <a:pPr>
              <a:lnSpc>
                <a:spcPct val="11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帶有理性設計的字眼：</a:t>
            </a:r>
          </a:p>
          <a:p>
            <a:pPr lvl="1">
              <a:lnSpc>
                <a:spcPct val="110000"/>
              </a:lnSpc>
            </a:pPr>
            <a:r>
              <a:rPr lang="zh-TW" altLang="en-US" sz="2400" dirty="0" smtClean="0">
                <a:latin typeface="新細明體" pitchFamily="18" charset="-120"/>
              </a:rPr>
              <a:t>系統 </a:t>
            </a:r>
            <a:r>
              <a:rPr lang="en-US" altLang="zh-TW" sz="2400" dirty="0" smtClean="0">
                <a:latin typeface="新細明體" pitchFamily="18" charset="-120"/>
              </a:rPr>
              <a:t>system</a:t>
            </a:r>
          </a:p>
          <a:p>
            <a:pPr lvl="1">
              <a:lnSpc>
                <a:spcPct val="110000"/>
              </a:lnSpc>
            </a:pPr>
            <a:r>
              <a:rPr lang="zh-TW" altLang="en-US" sz="2400" dirty="0" smtClean="0">
                <a:latin typeface="新細明體" pitchFamily="18" charset="-120"/>
              </a:rPr>
              <a:t>結構 </a:t>
            </a:r>
            <a:r>
              <a:rPr lang="en-US" altLang="zh-TW" sz="2400" dirty="0" smtClean="0">
                <a:latin typeface="新細明體" pitchFamily="18" charset="-120"/>
              </a:rPr>
              <a:t>structure</a:t>
            </a:r>
          </a:p>
          <a:p>
            <a:pPr lvl="1">
              <a:lnSpc>
                <a:spcPct val="110000"/>
              </a:lnSpc>
            </a:pPr>
            <a:r>
              <a:rPr lang="zh-TW" altLang="en-US" sz="2400" dirty="0" smtClean="0">
                <a:latin typeface="新細明體" pitchFamily="18" charset="-120"/>
              </a:rPr>
              <a:t>模式 </a:t>
            </a:r>
            <a:r>
              <a:rPr lang="en-US" altLang="zh-TW" sz="2400" dirty="0" smtClean="0">
                <a:latin typeface="新細明體" pitchFamily="18" charset="-120"/>
              </a:rPr>
              <a:t>pattern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6580"/>
            <a:ext cx="8229600" cy="904126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5.5  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Hayek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論兩種秩序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E54D19-FE12-4307-B7F6-C81D595F14E8}" type="slidenum">
              <a:rPr lang="en-US" altLang="zh-TW" smtClean="0"/>
              <a:pPr/>
              <a:t>48</a:t>
            </a:fld>
            <a:endParaRPr lang="en-US" altLang="zh-TW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0388" y="1387011"/>
            <a:ext cx="7761679" cy="4932827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en-US" altLang="zh-TW" sz="2800" dirty="0" smtClean="0">
                <a:latin typeface="新細明體" pitchFamily="18" charset="-120"/>
              </a:rPr>
              <a:t>Hayek: </a:t>
            </a:r>
            <a:r>
              <a:rPr lang="zh-TW" altLang="en-US" sz="2800" dirty="0" smtClean="0">
                <a:latin typeface="新細明體" pitchFamily="18" charset="-120"/>
              </a:rPr>
              <a:t>希臘時代就有兩種秩序概念，後來被混用。</a:t>
            </a:r>
          </a:p>
          <a:p>
            <a:pPr marL="990600" lvl="1" indent="-533400">
              <a:lnSpc>
                <a:spcPct val="150000"/>
              </a:lnSpc>
              <a:buFont typeface="Wingdings" pitchFamily="2" charset="2"/>
              <a:buAutoNum type="arabicParenR"/>
            </a:pPr>
            <a:r>
              <a:rPr lang="en-US" altLang="zh-TW" sz="2400" b="1" dirty="0" smtClean="0">
                <a:latin typeface="新細明體" pitchFamily="18" charset="-120"/>
              </a:rPr>
              <a:t>Taxis</a:t>
            </a:r>
            <a:r>
              <a:rPr lang="zh-TW" altLang="en-US" sz="2400" b="1" dirty="0" smtClean="0">
                <a:latin typeface="新細明體" pitchFamily="18" charset="-120"/>
              </a:rPr>
              <a:t>：</a:t>
            </a:r>
            <a:r>
              <a:rPr lang="zh-TW" altLang="en-US" sz="2400" dirty="0" smtClean="0"/>
              <a:t>一種源於外部（指個人自由意志之外）安排而呈現的秩序，如廠商、戰爭動員、計畫經濟下的秩序。</a:t>
            </a:r>
          </a:p>
          <a:p>
            <a:pPr marL="990600" lvl="1" indent="-533400">
              <a:lnSpc>
                <a:spcPct val="150000"/>
              </a:lnSpc>
              <a:buFont typeface="Wingdings" pitchFamily="2" charset="2"/>
              <a:buAutoNum type="arabicParenR"/>
            </a:pPr>
            <a:r>
              <a:rPr lang="en-US" altLang="zh-TW" sz="2400" b="1" dirty="0" smtClean="0">
                <a:latin typeface="新細明體" pitchFamily="18" charset="-120"/>
              </a:rPr>
              <a:t>Cosmos: </a:t>
            </a:r>
            <a:r>
              <a:rPr lang="zh-TW" altLang="en-US" sz="2400" dirty="0" smtClean="0">
                <a:latin typeface="新細明體" pitchFamily="18" charset="-120"/>
              </a:rPr>
              <a:t>一種自發於內部而在群體中逐漸長成的秩序，如市場、語言的使用。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2266"/>
            <a:ext cx="8229600" cy="847617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5.6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造成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的秩序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2B3D3D-069A-4C38-ABEB-CBCFE42C6206}" type="slidenum">
              <a:rPr lang="en-US" altLang="zh-TW" smtClean="0"/>
              <a:pPr/>
              <a:t>49</a:t>
            </a:fld>
            <a:endParaRPr lang="en-US" altLang="zh-TW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20738" y="1446213"/>
            <a:ext cx="8107362" cy="4894262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en-US" altLang="zh-TW" sz="2800" b="1" dirty="0" smtClean="0">
                <a:solidFill>
                  <a:srgbClr val="660066"/>
                </a:solidFill>
                <a:latin typeface="新細明體" pitchFamily="18" charset="-120"/>
              </a:rPr>
              <a:t>Taxis</a:t>
            </a: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、</a:t>
            </a:r>
            <a:r>
              <a:rPr lang="zh-TW" altLang="en-US" sz="2800" dirty="0" smtClean="0">
                <a:latin typeface="新細明體" pitchFamily="18" charset="-120"/>
              </a:rPr>
              <a:t>外部</a:t>
            </a:r>
            <a:r>
              <a:rPr lang="zh-TW" altLang="en-US" sz="2800" dirty="0" smtClean="0">
                <a:latin typeface="新細明體" pitchFamily="18" charset="-120"/>
              </a:rPr>
              <a:t>秩序、</a:t>
            </a:r>
            <a:r>
              <a:rPr lang="en-US" altLang="zh-TW" sz="2800" dirty="0" smtClean="0">
                <a:latin typeface="新細明體" pitchFamily="18" charset="-120"/>
              </a:rPr>
              <a:t>exogenously order</a:t>
            </a:r>
          </a:p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容易被人們意識到，因為個人背離它就會遭到外力的立即矯正或懲罰。</a:t>
            </a:r>
          </a:p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權力中心強力塑造個人的行為常規。</a:t>
            </a:r>
          </a:p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權力中心允許個人之間存在為數極少的相互關係。</a:t>
            </a:r>
          </a:p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個人對彼此的行動預期有很大的把握。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07239" y="209782"/>
            <a:ext cx="8218487" cy="908050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1.2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 個人的情願結合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5E976D-892F-47E8-9F4C-214FEC6570B8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46100" y="1427163"/>
            <a:ext cx="8064500" cy="5043487"/>
          </a:xfrm>
        </p:spPr>
        <p:txBody>
          <a:bodyPr/>
          <a:lstStyle/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b="1" dirty="0" smtClean="0">
                <a:latin typeface="新細明體" pitchFamily="18" charset="-120"/>
              </a:rPr>
              <a:t>烏合之眾的群體</a:t>
            </a:r>
            <a:r>
              <a:rPr lang="zh-TW" altLang="en-US" sz="2800" dirty="0" smtClean="0">
                <a:latin typeface="新細明體" pitchFamily="18" charset="-120"/>
              </a:rPr>
              <a:t>：成員都是我行我素。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1009650" lvl="1" indent="-609600">
              <a:buClr>
                <a:srgbClr val="006600"/>
              </a:buClr>
              <a:buSzTx/>
              <a:buFont typeface="Wingdings" pitchFamily="2" charset="2"/>
              <a:buChar char="l"/>
            </a:pPr>
            <a:r>
              <a:rPr lang="zh-TW" altLang="en-US" sz="2400" dirty="0" smtClean="0">
                <a:latin typeface="新細明體" pitchFamily="18" charset="-120"/>
              </a:rPr>
              <a:t>烏合之眾的存在很短暫，就像直接交易 。</a:t>
            </a:r>
            <a:endParaRPr lang="zh-TW" altLang="en-US" sz="2800" dirty="0" smtClean="0">
              <a:latin typeface="新細明體" pitchFamily="18" charset="-120"/>
            </a:endParaRPr>
          </a:p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b="1" dirty="0" smtClean="0">
                <a:latin typeface="新細明體" pitchFamily="18" charset="-120"/>
              </a:rPr>
              <a:t>結合的群體</a:t>
            </a:r>
            <a:r>
              <a:rPr lang="zh-TW" altLang="en-US" sz="2800" dirty="0" smtClean="0">
                <a:latin typeface="新細明體" pitchFamily="18" charset="-120"/>
              </a:rPr>
              <a:t>：個人與他人的行為能夠相容（</a:t>
            </a:r>
            <a:r>
              <a:rPr lang="en-US" altLang="zh-TW" sz="2800" dirty="0" smtClean="0">
                <a:latin typeface="新細明體" pitchFamily="18" charset="-120"/>
              </a:rPr>
              <a:t>compatible</a:t>
            </a:r>
            <a:r>
              <a:rPr lang="zh-TW" altLang="en-US" sz="2800" dirty="0" smtClean="0">
                <a:latin typeface="新細明體" pitchFamily="18" charset="-120"/>
              </a:rPr>
              <a:t>）。</a:t>
            </a:r>
          </a:p>
          <a:p>
            <a:pPr marL="1009650" lvl="1" indent="-609600">
              <a:buClr>
                <a:srgbClr val="006600"/>
              </a:buClr>
              <a:buSzTx/>
            </a:pPr>
            <a:r>
              <a:rPr lang="zh-TW" altLang="en-US" sz="2400" dirty="0" smtClean="0">
                <a:latin typeface="新細明體" pitchFamily="18" charset="-120"/>
              </a:rPr>
              <a:t>相容，就會產生預期。</a:t>
            </a:r>
            <a:r>
              <a:rPr lang="zh-TW" altLang="en-US" dirty="0" smtClean="0">
                <a:latin typeface="新細明體" pitchFamily="18" charset="-120"/>
              </a:rPr>
              <a:t>在</a:t>
            </a:r>
            <a:r>
              <a:rPr lang="zh-TW" altLang="en-US" sz="2400" dirty="0" smtClean="0">
                <a:latin typeface="新細明體" pitchFamily="18" charset="-120"/>
              </a:rPr>
              <a:t>相容下，彼此產生</a:t>
            </a:r>
            <a:r>
              <a:rPr lang="zh-TW" altLang="en-US" sz="2400" b="1" dirty="0" smtClean="0">
                <a:latin typeface="新細明體" pitchFamily="18" charset="-120"/>
              </a:rPr>
              <a:t>社會互動</a:t>
            </a:r>
            <a:r>
              <a:rPr lang="zh-TW" altLang="en-US" sz="2400" dirty="0" smtClean="0">
                <a:latin typeface="新細明體" pitchFamily="18" charset="-120"/>
              </a:rPr>
              <a:t> （</a:t>
            </a:r>
            <a:r>
              <a:rPr lang="en-US" altLang="zh-TW" sz="2400" dirty="0" smtClean="0">
                <a:latin typeface="新細明體" pitchFamily="18" charset="-120"/>
              </a:rPr>
              <a:t>social interaction )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1009650" lvl="1" indent="-609600">
              <a:buClr>
                <a:srgbClr val="006600"/>
              </a:buClr>
              <a:buSzTx/>
            </a:pPr>
            <a:r>
              <a:rPr lang="zh-TW" altLang="en-US" dirty="0" smtClean="0">
                <a:latin typeface="新細明體" pitchFamily="18" charset="-120"/>
              </a:rPr>
              <a:t>個人為實現生活目標，會尋求與他人結合。狩獵</a:t>
            </a:r>
            <a:r>
              <a:rPr lang="en-US" altLang="zh-TW" dirty="0" smtClean="0">
                <a:latin typeface="新細明體" pitchFamily="18" charset="-120"/>
              </a:rPr>
              <a:t>(</a:t>
            </a:r>
            <a:r>
              <a:rPr lang="zh-TW" altLang="en-US" dirty="0" smtClean="0">
                <a:latin typeface="新細明體" pitchFamily="18" charset="-120"/>
              </a:rPr>
              <a:t>游牧</a:t>
            </a:r>
            <a:r>
              <a:rPr lang="en-US" altLang="zh-TW" dirty="0" smtClean="0">
                <a:latin typeface="新細明體" pitchFamily="18" charset="-120"/>
              </a:rPr>
              <a:t>)</a:t>
            </a:r>
            <a:r>
              <a:rPr lang="zh-TW" altLang="en-US" dirty="0" smtClean="0">
                <a:latin typeface="新細明體" pitchFamily="18" charset="-120"/>
              </a:rPr>
              <a:t> 隊伍是最早的小群結合。</a:t>
            </a:r>
            <a:endParaRPr lang="en-US" altLang="zh-TW" dirty="0" smtClean="0">
              <a:latin typeface="新細明體" pitchFamily="18" charset="-120"/>
            </a:endParaRPr>
          </a:p>
          <a:p>
            <a:pPr marL="1009650" lvl="1" indent="-609600">
              <a:buClr>
                <a:srgbClr val="006600"/>
              </a:buClr>
              <a:buSzTx/>
            </a:pPr>
            <a:r>
              <a:rPr lang="zh-TW" altLang="en-US" dirty="0" smtClean="0">
                <a:latin typeface="新細明體" pitchFamily="18" charset="-120"/>
              </a:rPr>
              <a:t>狩獵隊伍是個自主、自立、自足的結合，稱</a:t>
            </a:r>
            <a:r>
              <a:rPr lang="zh-TW" altLang="en-US" b="1" dirty="0" smtClean="0">
                <a:latin typeface="新細明體" pitchFamily="18" charset="-120"/>
              </a:rPr>
              <a:t>自治體</a:t>
            </a:r>
            <a:r>
              <a:rPr lang="zh-TW" altLang="en-US" dirty="0" smtClean="0">
                <a:latin typeface="新細明體" pitchFamily="18" charset="-120"/>
              </a:rPr>
              <a:t> </a:t>
            </a:r>
            <a:r>
              <a:rPr lang="en-US" altLang="zh-TW" dirty="0" smtClean="0">
                <a:latin typeface="新細明體" pitchFamily="18" charset="-120"/>
              </a:rPr>
              <a:t>(</a:t>
            </a:r>
            <a:r>
              <a:rPr lang="zh-TW" altLang="en-US" dirty="0" smtClean="0">
                <a:latin typeface="新細明體" pitchFamily="18" charset="-120"/>
              </a:rPr>
              <a:t> </a:t>
            </a:r>
            <a:r>
              <a:rPr lang="en-US" altLang="zh-TW" dirty="0" smtClean="0">
                <a:latin typeface="新細明體" pitchFamily="18" charset="-120"/>
              </a:rPr>
              <a:t>autonomy )</a:t>
            </a:r>
            <a:r>
              <a:rPr lang="zh-TW" altLang="en-US" dirty="0" smtClean="0">
                <a:latin typeface="新細明體" pitchFamily="18" charset="-120"/>
              </a:rPr>
              <a:t> 。</a:t>
            </a:r>
            <a:endParaRPr lang="en-US" altLang="zh-TW" dirty="0" smtClean="0">
              <a:latin typeface="新細明體" pitchFamily="18" charset="-120"/>
            </a:endParaRPr>
          </a:p>
          <a:p>
            <a:pPr marL="883920" lvl="2" indent="-609600">
              <a:spcBef>
                <a:spcPts val="580"/>
              </a:spcBef>
              <a:buClr>
                <a:schemeClr val="accent1"/>
              </a:buClr>
            </a:pPr>
            <a:endParaRPr lang="zh-TW" altLang="en-US" dirty="0" smtClean="0">
              <a:latin typeface="新細明體" pitchFamily="18" charset="-120"/>
            </a:endParaRPr>
          </a:p>
          <a:p>
            <a:pPr marL="609600" indent="-609600">
              <a:buFont typeface="+mj-lt"/>
              <a:buAutoNum type="arabicParenR"/>
            </a:pPr>
            <a:endParaRPr lang="en-US" altLang="zh-TW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77748" y="261991"/>
            <a:ext cx="8229600" cy="888715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5.7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長成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的秩序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F87BAE-F237-4F5A-BC29-12CFC622DCA5}" type="slidenum">
              <a:rPr lang="en-US" altLang="zh-TW" smtClean="0"/>
              <a:pPr/>
              <a:t>50</a:t>
            </a:fld>
            <a:endParaRPr lang="en-US" altLang="zh-TW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4872" y="1270589"/>
            <a:ext cx="8243888" cy="4811712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en-US" altLang="zh-TW" sz="2800" b="1" dirty="0" smtClean="0">
                <a:solidFill>
                  <a:srgbClr val="660066"/>
                </a:solidFill>
                <a:latin typeface="新細明體" pitchFamily="18" charset="-120"/>
              </a:rPr>
              <a:t>Cosmos</a:t>
            </a:r>
            <a:r>
              <a:rPr lang="zh-TW" altLang="en-US" sz="2800" dirty="0" smtClean="0">
                <a:latin typeface="新細明體" pitchFamily="18" charset="-120"/>
              </a:rPr>
              <a:t>、內部</a:t>
            </a:r>
            <a:r>
              <a:rPr lang="zh-TW" altLang="en-US" sz="2800" dirty="0" smtClean="0">
                <a:latin typeface="新細明體" pitchFamily="18" charset="-120"/>
              </a:rPr>
              <a:t>秩序、</a:t>
            </a:r>
            <a:r>
              <a:rPr lang="en-US" altLang="zh-TW" sz="2800" dirty="0" smtClean="0">
                <a:latin typeface="新細明體" pitchFamily="18" charset="-120"/>
              </a:rPr>
              <a:t>endogenously order</a:t>
            </a:r>
          </a:p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不容易或無法完整意識到，因為不存在外力監視，也就習而不察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609600" indent="-609600">
              <a:lnSpc>
                <a:spcPct val="11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不是每個人的行動常規都相同。有些人的行動常規會被模仿</a:t>
            </a:r>
            <a:r>
              <a:rPr lang="zh-TW" altLang="en-US" sz="2800" dirty="0" smtClean="0"/>
              <a:t>。只有</a:t>
            </a:r>
            <a:r>
              <a:rPr lang="zh-TW" altLang="en-US" sz="2800" dirty="0" smtClean="0"/>
              <a:t>足以引導人們</a:t>
            </a:r>
            <a:r>
              <a:rPr lang="zh-TW" altLang="en-US" sz="2800" b="1" dirty="0" smtClean="0"/>
              <a:t>使秩序成為可能</a:t>
            </a:r>
            <a:r>
              <a:rPr lang="zh-TW" altLang="en-US" sz="2800" dirty="0" smtClean="0"/>
              <a:t>的常規，才會演化成規則與秩序。</a:t>
            </a:r>
          </a:p>
          <a:p>
            <a:pPr marL="990600" lvl="1" indent="-533400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dirty="0" smtClean="0"/>
              <a:t>「遇到人就逃跑」的常規無法形成規則。</a:t>
            </a:r>
          </a:p>
          <a:p>
            <a:pPr marL="990600" lvl="1" indent="-533400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dirty="0" smtClean="0"/>
              <a:t>「遇到人就想殺死對方」的常規無法形成規則，卻可能會發展出新規則： 「不主動攻擊」或「相互放下武器」 </a:t>
            </a:r>
            <a:r>
              <a:rPr lang="zh-TW" altLang="en-US" dirty="0" smtClean="0"/>
              <a:t>。</a:t>
            </a:r>
            <a:endParaRPr lang="zh-TW" altLang="en-US" sz="28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3088"/>
            <a:ext cx="8229600" cy="837343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5.8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長成的秩序的複雜性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22901A-B3CF-41B8-A896-F3E8465BA752}" type="slidenum">
              <a:rPr lang="en-US" altLang="zh-TW" smtClean="0"/>
              <a:pPr/>
              <a:t>51</a:t>
            </a:fld>
            <a:endParaRPr lang="en-US" altLang="zh-TW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4213" y="1438382"/>
            <a:ext cx="7822789" cy="4943368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長成的秩序允許個人之間存在為數無限的相互關係，因此對彼此間的行動預期只能</a:t>
            </a:r>
            <a:r>
              <a:rPr lang="zh-TW" altLang="en-US" sz="2800" b="1" dirty="0" smtClean="0">
                <a:latin typeface="新細明體" pitchFamily="18" charset="-120"/>
              </a:rPr>
              <a:t>有限的把握</a:t>
            </a:r>
            <a:r>
              <a:rPr lang="zh-TW" altLang="en-US" sz="2800" dirty="0" smtClean="0">
                <a:latin typeface="新細明體" pitchFamily="18" charset="-120"/>
              </a:rPr>
              <a:t>。同時，也不可能有個人或少數人的團體能完全預期彼此間的行動。</a:t>
            </a:r>
          </a:p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個人的行動未必都是他理解後的決定，其中有個人在不完全理解下因互動而產生的行動常規。（理性不及＝</a:t>
            </a:r>
            <a:r>
              <a:rPr lang="en-US" altLang="zh-TW" sz="2800" dirty="0" smtClean="0">
                <a:latin typeface="新細明體" pitchFamily="18" charset="-120"/>
              </a:rPr>
              <a:t>non-rational</a:t>
            </a:r>
            <a:r>
              <a:rPr lang="zh-TW" altLang="en-US" sz="2800" dirty="0" smtClean="0">
                <a:latin typeface="新細明體" pitchFamily="18" charset="-120"/>
              </a:rPr>
              <a:t>）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9048"/>
            <a:ext cx="8229600" cy="914400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5.8A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長成的秩序的複雜性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CE42A8-A2EE-451B-8A60-A5994ABE27B8}" type="slidenum">
              <a:rPr lang="en-US" altLang="zh-TW" smtClean="0"/>
              <a:pPr/>
              <a:t>52</a:t>
            </a:fld>
            <a:endParaRPr lang="en-US" altLang="zh-TW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4988" y="1360488"/>
            <a:ext cx="8355012" cy="4843462"/>
          </a:xfrm>
        </p:spPr>
        <p:txBody>
          <a:bodyPr/>
          <a:lstStyle/>
          <a:p>
            <a:pPr marL="609600" indent="-609600">
              <a:lnSpc>
                <a:spcPct val="140000"/>
              </a:lnSpc>
              <a:buSzTx/>
              <a:buFont typeface="Wingdings" pitchFamily="2" charset="2"/>
              <a:buAutoNum type="arabicParenR" startAt="3"/>
            </a:pPr>
            <a:r>
              <a:rPr lang="zh-TW" altLang="en-US" sz="2800" dirty="0" smtClean="0">
                <a:latin typeface="新細明體" pitchFamily="18" charset="-120"/>
              </a:rPr>
              <a:t>在</a:t>
            </a:r>
            <a:r>
              <a:rPr lang="zh-TW" altLang="en-US" sz="2800" b="1" dirty="0" smtClean="0">
                <a:latin typeface="新細明體" pitchFamily="18" charset="-120"/>
              </a:rPr>
              <a:t>小範圍秩序</a:t>
            </a:r>
            <a:r>
              <a:rPr lang="zh-TW" altLang="en-US" sz="2800" dirty="0" smtClean="0">
                <a:latin typeface="新細明體" pitchFamily="18" charset="-120"/>
              </a:rPr>
              <a:t>內，個人或多或少能理解規則的功能和遵守規則的目的。當秩序規模發展更大或個人逐漸接觸其他秩序後，個人逐漸無法理解秩序和規則之目的。</a:t>
            </a:r>
          </a:p>
          <a:p>
            <a:pPr marL="609600" indent="-609600">
              <a:lnSpc>
                <a:spcPct val="140000"/>
              </a:lnSpc>
              <a:buSzTx/>
              <a:buFont typeface="Wingdings" pitchFamily="2" charset="2"/>
              <a:buAutoNum type="arabicParenR" startAt="3"/>
            </a:pPr>
            <a:r>
              <a:rPr lang="zh-TW" altLang="en-US" sz="2800" dirty="0" smtClean="0">
                <a:latin typeface="新細明體" pitchFamily="18" charset="-120"/>
              </a:rPr>
              <a:t>秩序和規則不是某人或一群人所設計出來的，故沒有理由說它們具有特定的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目的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2539"/>
            <a:ext cx="8229600" cy="923925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5.8B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長成的秩序的複雜性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AE3C2C-E814-4B7B-B12E-2AB99978DCE8}" type="slidenum">
              <a:rPr lang="en-US" altLang="zh-TW" smtClean="0"/>
              <a:pPr/>
              <a:t>53</a:t>
            </a:fld>
            <a:endParaRPr lang="en-US" altLang="zh-TW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4988" y="1360488"/>
            <a:ext cx="8355012" cy="4843462"/>
          </a:xfrm>
        </p:spPr>
        <p:txBody>
          <a:bodyPr/>
          <a:lstStyle/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 startAt="5"/>
            </a:pPr>
            <a:r>
              <a:rPr lang="zh-TW" altLang="en-US" sz="2800" dirty="0" smtClean="0">
                <a:latin typeface="新細明體" pitchFamily="18" charset="-120"/>
              </a:rPr>
              <a:t>既然沒有理由說出秩序和規則的特定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目的</a:t>
            </a:r>
            <a:r>
              <a:rPr lang="zh-TW" altLang="en-US" sz="2800" dirty="0" smtClean="0"/>
              <a:t>，我們只能</a:t>
            </a:r>
            <a:r>
              <a:rPr lang="zh-TW" altLang="en-US" sz="2800" b="1" dirty="0" smtClean="0"/>
              <a:t>論述其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功能</a:t>
            </a:r>
            <a:r>
              <a:rPr lang="zh-TW" altLang="en-US" sz="2800" dirty="0" smtClean="0"/>
              <a:t>。</a:t>
            </a:r>
          </a:p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 startAt="5"/>
            </a:pPr>
            <a:r>
              <a:rPr lang="zh-TW" altLang="en-US" sz="2800" dirty="0" smtClean="0">
                <a:latin typeface="新細明體" pitchFamily="18" charset="-120"/>
              </a:rPr>
              <a:t>秩序和規則所呈現的互動</a:t>
            </a:r>
            <a:r>
              <a:rPr lang="zh-TW" altLang="en-US" sz="2800" dirty="0" smtClean="0"/>
              <a:t>關係可能是很簡單，也可能極為複雜；它未必是一種抽象的關係，卻常呈現抽象的關係。因此，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除非經由理論去解釋</a:t>
            </a:r>
            <a:r>
              <a:rPr lang="zh-TW" altLang="en-US" sz="2800" dirty="0" smtClean="0"/>
              <a:t>，否則我們不容易認識它。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77748" y="261991"/>
            <a:ext cx="8229600" cy="960438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5.9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約定成俗的規則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9A773A-437B-4D0E-B2D6-09AB30258150}" type="slidenum">
              <a:rPr lang="en-US" altLang="zh-TW" smtClean="0"/>
              <a:pPr/>
              <a:t>54</a:t>
            </a:fld>
            <a:endParaRPr lang="en-US" altLang="zh-TW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12763" y="1501775"/>
            <a:ext cx="8323262" cy="4583113"/>
          </a:xfrm>
        </p:spPr>
        <p:txBody>
          <a:bodyPr/>
          <a:lstStyle/>
          <a:p>
            <a:pPr marL="514350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約定成俗的規則＝</a:t>
            </a:r>
            <a:r>
              <a:rPr lang="en-US" altLang="zh-TW" sz="2800" dirty="0" smtClean="0">
                <a:latin typeface="新細明體" pitchFamily="18" charset="-120"/>
              </a:rPr>
              <a:t>conventional rules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當個人進入（長大成人於）一個秩序後，他必須遵循某些約定的規則 。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這些規則未必是人們洞見因果關係或有所欲求而設計出來的結果。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這些規則已成規範性的規則，告訴人們行動方式與反應行動的可否和方式。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7128"/>
            <a:ext cx="8229600" cy="863029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5.10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秩序的轉換</a:t>
            </a:r>
            <a:endParaRPr lang="zh-TW" altLang="en-US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BA93A6-6AB7-426F-BFA7-1CD402763650}" type="slidenum">
              <a:rPr lang="en-US" altLang="zh-TW" smtClean="0"/>
              <a:pPr/>
              <a:t>55</a:t>
            </a:fld>
            <a:endParaRPr lang="en-US" altLang="zh-TW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0732" y="1234255"/>
            <a:ext cx="8286750" cy="4906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30000"/>
              </a:lnSpc>
              <a:buFont typeface="+mj-lt"/>
              <a:buAutoNum type="arabicParenR"/>
            </a:pPr>
            <a:r>
              <a:rPr lang="zh-TW" altLang="en-US" sz="2800" dirty="0" smtClean="0"/>
              <a:t>當情勢變動，造成的規則也需要修正。如果計畫者此時無力去調整秩序以適應新的情勢，人們會自發地發展新規則。如果這種趨勢延續而擴大，造成的秩序也就逐漸轉型到長成的秩序。</a:t>
            </a:r>
          </a:p>
          <a:p>
            <a:pPr lvl="1">
              <a:lnSpc>
                <a:spcPct val="120000"/>
              </a:lnSpc>
            </a:pPr>
            <a:r>
              <a:rPr lang="zh-TW" altLang="en-US" sz="2400" dirty="0" smtClean="0">
                <a:latin typeface="新細明體" pitchFamily="18" charset="-120"/>
              </a:rPr>
              <a:t>建議閱讀：</a:t>
            </a:r>
            <a:r>
              <a:rPr lang="en-US" altLang="zh-TW" sz="2400" dirty="0" smtClean="0">
                <a:latin typeface="新細明體" pitchFamily="18" charset="-120"/>
              </a:rPr>
              <a:t>《</a:t>
            </a:r>
            <a:r>
              <a:rPr lang="zh-TW" altLang="en-US" sz="2400" dirty="0" smtClean="0">
                <a:latin typeface="新細明體" pitchFamily="18" charset="-120"/>
              </a:rPr>
              <a:t>巴西，如斯壯麗</a:t>
            </a:r>
            <a:r>
              <a:rPr lang="en-US" altLang="zh-TW" sz="2400" dirty="0" smtClean="0">
                <a:latin typeface="新細明體" pitchFamily="18" charset="-120"/>
              </a:rPr>
              <a:t>》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r>
              <a:rPr lang="en-US" altLang="zh-TW" sz="2400" dirty="0" smtClean="0">
                <a:latin typeface="新細明體" pitchFamily="18" charset="-120"/>
              </a:rPr>
              <a:t>Fernando H. Cardoso, </a:t>
            </a:r>
            <a:r>
              <a:rPr lang="en-US" altLang="zh-TW" sz="2400" i="1" dirty="0" smtClean="0">
                <a:latin typeface="新細明體" pitchFamily="18" charset="-120"/>
              </a:rPr>
              <a:t>The Accidental President of Brazil</a:t>
            </a:r>
            <a:r>
              <a:rPr lang="en-US" altLang="zh-TW" sz="2400" dirty="0" smtClean="0">
                <a:latin typeface="新細明體" pitchFamily="18" charset="-120"/>
              </a:rPr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當情勢變動，長成的規則也需要修正。發起修正規則的政治企業家若能明確指出修正的方向，若又能成功適應新情勢，就可能陷入自以為理解整個秩序的目的之錯誤，將長成的秩序帶入造成的新秩序。</a:t>
            </a:r>
          </a:p>
          <a:p>
            <a:pPr lvl="1">
              <a:lnSpc>
                <a:spcPct val="120000"/>
              </a:lnSpc>
            </a:pPr>
            <a:r>
              <a:rPr lang="zh-TW" altLang="en-US" dirty="0" smtClean="0">
                <a:latin typeface="新細明體" pitchFamily="18" charset="-120"/>
              </a:rPr>
              <a:t>例：失去自由的國家？</a:t>
            </a:r>
            <a:endParaRPr lang="en-US" altLang="zh-TW" dirty="0" smtClean="0">
              <a:latin typeface="新細明體" pitchFamily="18" charset="-120"/>
            </a:endParaRPr>
          </a:p>
          <a:p>
            <a:pPr lvl="1">
              <a:lnSpc>
                <a:spcPct val="120000"/>
              </a:lnSpc>
            </a:pPr>
            <a:endParaRPr lang="en-US" altLang="zh-TW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46926" y="231169"/>
            <a:ext cx="8229600" cy="837343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5.11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利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他行為的難題 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(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en-US" altLang="zh-TW" sz="4000" b="1" dirty="0" err="1" smtClean="0">
                <a:solidFill>
                  <a:srgbClr val="660066"/>
                </a:solidFill>
                <a:latin typeface="新細明體" pitchFamily="18" charset="-120"/>
              </a:rPr>
              <a:t>Zywicki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, 2004)</a:t>
            </a:r>
            <a:endParaRPr lang="zh-TW" altLang="en-US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D6C564-7628-4ABB-A3A7-3E3B69059BFF}" type="slidenum">
              <a:rPr lang="en-US" altLang="zh-TW" smtClean="0"/>
              <a:pPr/>
              <a:t>56</a:t>
            </a:fld>
            <a:endParaRPr lang="en-US" altLang="zh-TW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8163" y="1294545"/>
            <a:ext cx="8355012" cy="5158644"/>
          </a:xfrm>
        </p:spPr>
        <p:txBody>
          <a:bodyPr>
            <a:normAutofit fontScale="92500" lnSpcReduction="10000"/>
          </a:bodyPr>
          <a:lstStyle/>
          <a:p>
            <a:pPr marL="0" indent="1588">
              <a:buFont typeface="Wingdings" pitchFamily="2" charset="2"/>
              <a:buNone/>
            </a:pPr>
            <a:r>
              <a:rPr lang="zh-TW" altLang="en-US" dirty="0" smtClean="0">
                <a:solidFill>
                  <a:srgbClr val="C00000"/>
                </a:solidFill>
                <a:latin typeface="新細明體" pitchFamily="18" charset="-120"/>
              </a:rPr>
              <a:t>問題：</a:t>
            </a:r>
            <a:endParaRPr lang="en-US" altLang="zh-TW" dirty="0" smtClean="0">
              <a:solidFill>
                <a:srgbClr val="C00000"/>
              </a:solidFill>
              <a:latin typeface="新細明體" pitchFamily="18" charset="-120"/>
            </a:endParaRPr>
          </a:p>
          <a:p>
            <a:pPr marL="360363" indent="1588">
              <a:buFont typeface="Wingdings" pitchFamily="2" charset="2"/>
              <a:buNone/>
            </a:pPr>
            <a:r>
              <a:rPr lang="en-US" altLang="zh-TW" sz="2400" dirty="0" smtClean="0">
                <a:latin typeface="新細明體" pitchFamily="18" charset="-120"/>
              </a:rPr>
              <a:t>MI </a:t>
            </a:r>
            <a:r>
              <a:rPr lang="zh-TW" altLang="en-US" sz="2400" dirty="0" smtClean="0">
                <a:latin typeface="新細明體" pitchFamily="18" charset="-120"/>
              </a:rPr>
              <a:t>強調的是長成的秩序，相對地，如果造成的秩序能展現出更強大的競爭力，是否意味著 </a:t>
            </a:r>
            <a:r>
              <a:rPr lang="en-US" altLang="zh-TW" sz="2400" dirty="0" smtClean="0">
                <a:latin typeface="新細明體" pitchFamily="18" charset="-120"/>
              </a:rPr>
              <a:t>MI </a:t>
            </a:r>
            <a:r>
              <a:rPr lang="zh-TW" altLang="en-US" sz="2400" dirty="0" smtClean="0">
                <a:latin typeface="新細明體" pitchFamily="18" charset="-120"/>
              </a:rPr>
              <a:t>（作為規範理論）無法證明它所發展的制度是較佳的</a:t>
            </a:r>
            <a:r>
              <a:rPr lang="zh-TW" altLang="en-US" sz="2400" dirty="0" smtClean="0">
                <a:latin typeface="新細明體" pitchFamily="18" charset="-120"/>
              </a:rPr>
              <a:t>？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0" indent="1588">
              <a:buFont typeface="Wingdings" pitchFamily="2" charset="2"/>
              <a:buNone/>
            </a:pPr>
            <a:r>
              <a:rPr lang="zh-TW" altLang="en-US" dirty="0" smtClean="0">
                <a:solidFill>
                  <a:srgbClr val="C00000"/>
                </a:solidFill>
                <a:latin typeface="新細明體" pitchFamily="18" charset="-120"/>
              </a:rPr>
              <a:t>回答：</a:t>
            </a:r>
            <a:endParaRPr lang="en-US" altLang="zh-TW" dirty="0" smtClean="0">
              <a:solidFill>
                <a:srgbClr val="C00000"/>
              </a:solidFill>
              <a:latin typeface="新細明體" pitchFamily="18" charset="-120"/>
            </a:endParaRPr>
          </a:p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400" dirty="0" smtClean="0">
                <a:latin typeface="新細明體" pitchFamily="18" charset="-120"/>
              </a:rPr>
              <a:t>利</a:t>
            </a:r>
            <a:r>
              <a:rPr lang="zh-TW" altLang="en-US" sz="2400" dirty="0" smtClean="0">
                <a:latin typeface="新細明體" pitchFamily="18" charset="-120"/>
              </a:rPr>
              <a:t>他並不是穩定的行為。（君子國）</a:t>
            </a:r>
          </a:p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400" dirty="0" smtClean="0">
                <a:latin typeface="新細明體" pitchFamily="18" charset="-120"/>
              </a:rPr>
              <a:t>各群體間存在著決定群體榮枯的競爭，如戰爭、移民、市場競爭等。利他帶給該群體的競爭優勢遠不如</a:t>
            </a:r>
            <a:r>
              <a:rPr lang="zh-TW" altLang="en-US" sz="2400" b="1" dirty="0" smtClean="0">
                <a:latin typeface="新細明體" pitchFamily="18" charset="-120"/>
              </a:rPr>
              <a:t>私有產權</a:t>
            </a:r>
            <a:r>
              <a:rPr lang="zh-TW" altLang="en-US" sz="2400" dirty="0" smtClean="0">
                <a:latin typeface="新細明體" pitchFamily="18" charset="-120"/>
              </a:rPr>
              <a:t>強大。</a:t>
            </a:r>
          </a:p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400" dirty="0" smtClean="0">
                <a:latin typeface="新細明體" pitchFamily="18" charset="-120"/>
              </a:rPr>
              <a:t>群體內存在一些能</a:t>
            </a:r>
            <a:r>
              <a:rPr lang="zh-TW" altLang="en-US" sz="2400" b="1" dirty="0" smtClean="0">
                <a:latin typeface="新細明體" pitchFamily="18" charset="-120"/>
              </a:rPr>
              <a:t>降低搭便車者的機制</a:t>
            </a:r>
            <a:r>
              <a:rPr lang="zh-TW" altLang="en-US" sz="2400" dirty="0" smtClean="0">
                <a:latin typeface="新細明體" pitchFamily="18" charset="-120"/>
              </a:rPr>
              <a:t>可以避免利己害人結果，從而降低對利他動機的訴求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en-US" altLang="zh-TW" sz="2400" dirty="0" smtClean="0">
                <a:latin typeface="新細明體" pitchFamily="18" charset="-120"/>
              </a:rPr>
              <a:t>Hayek</a:t>
            </a:r>
            <a:r>
              <a:rPr lang="zh-TW" altLang="en-US" sz="2400" dirty="0" smtClean="0">
                <a:latin typeface="新細明體" pitchFamily="18" charset="-120"/>
              </a:rPr>
              <a:t>：某些制度（規則）因為有助於該社會擁有更高的生產能力或更多的人口，而得以伴隨著該</a:t>
            </a:r>
            <a:r>
              <a:rPr lang="zh-TW" altLang="en-US" sz="2400" b="1" dirty="0" smtClean="0">
                <a:latin typeface="新細明體" pitchFamily="18" charset="-120"/>
              </a:rPr>
              <a:t>社會而延續</a:t>
            </a:r>
            <a:r>
              <a:rPr lang="zh-TW" altLang="en-US" sz="2400" b="1" dirty="0" smtClean="0">
                <a:latin typeface="新細明體" pitchFamily="18" charset="-120"/>
              </a:rPr>
              <a:t>下來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16103" y="272265"/>
            <a:ext cx="8229600" cy="952500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5.12  </a:t>
            </a:r>
            <a:r>
              <a:rPr lang="zh-TW" altLang="en-US" dirty="0" smtClean="0">
                <a:solidFill>
                  <a:srgbClr val="660066"/>
                </a:solidFill>
                <a:latin typeface="新細明體" pitchFamily="18" charset="-120"/>
              </a:rPr>
              <a:t>遵循規則與遵循</a:t>
            </a:r>
            <a:r>
              <a:rPr lang="zh-TW" altLang="en-US" dirty="0" smtClean="0">
                <a:solidFill>
                  <a:srgbClr val="660066"/>
                </a:solidFill>
                <a:latin typeface="新細明體" pitchFamily="18" charset="-120"/>
              </a:rPr>
              <a:t>命令</a:t>
            </a:r>
            <a:r>
              <a:rPr lang="zh-TW" altLang="en-US" dirty="0" smtClean="0">
                <a:solidFill>
                  <a:srgbClr val="660066"/>
                </a:solidFill>
                <a:latin typeface="新細明體" pitchFamily="18" charset="-120"/>
              </a:rPr>
              <a:t>有何不同</a:t>
            </a:r>
            <a:r>
              <a:rPr lang="zh-TW" altLang="en-US" dirty="0" smtClean="0">
                <a:solidFill>
                  <a:srgbClr val="660066"/>
                </a:solidFill>
                <a:latin typeface="新細明體" pitchFamily="18" charset="-120"/>
              </a:rPr>
              <a:t>？</a:t>
            </a:r>
            <a:endParaRPr lang="zh-TW" altLang="en-US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A003EE-3214-41F3-8AD9-247F521A2227}" type="slidenum">
              <a:rPr lang="en-US" altLang="zh-TW" smtClean="0"/>
              <a:pPr/>
              <a:t>57</a:t>
            </a:fld>
            <a:endParaRPr lang="en-US" altLang="zh-TW" smtClean="0"/>
          </a:p>
        </p:txBody>
      </p:sp>
      <p:sp>
        <p:nvSpPr>
          <p:cNvPr id="3891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188" y="1484313"/>
            <a:ext cx="8208962" cy="4968875"/>
          </a:xfrm>
        </p:spPr>
        <p:txBody>
          <a:bodyPr>
            <a:normAutofit fontScale="92500"/>
          </a:bodyPr>
          <a:lstStyle/>
          <a:p>
            <a:pPr marL="609600" indent="-609600">
              <a:lnSpc>
                <a:spcPct val="120000"/>
              </a:lnSpc>
              <a:buNone/>
            </a:pPr>
            <a:r>
              <a:rPr lang="zh-TW" altLang="en-US" sz="2800" dirty="0" smtClean="0">
                <a:solidFill>
                  <a:srgbClr val="C00000"/>
                </a:solidFill>
                <a:latin typeface="新細明體" pitchFamily="18" charset="-120"/>
              </a:rPr>
              <a:t>問題：</a:t>
            </a:r>
            <a:endParaRPr lang="en-US" altLang="zh-TW" sz="2800" dirty="0" smtClean="0">
              <a:solidFill>
                <a:srgbClr val="C00000"/>
              </a:solidFill>
              <a:latin typeface="新細明體" pitchFamily="18" charset="-120"/>
            </a:endParaRPr>
          </a:p>
          <a:p>
            <a:pPr marL="363538" indent="17463">
              <a:lnSpc>
                <a:spcPct val="120000"/>
              </a:lnSpc>
              <a:buNone/>
            </a:pPr>
            <a:r>
              <a:rPr lang="zh-TW" altLang="en-US" sz="2800" dirty="0" smtClean="0">
                <a:latin typeface="新細明體" pitchFamily="18" charset="-120"/>
              </a:rPr>
              <a:t>如果</a:t>
            </a:r>
            <a:r>
              <a:rPr lang="zh-TW" altLang="en-US" sz="2800" dirty="0" smtClean="0">
                <a:latin typeface="新細明體" pitchFamily="18" charset="-120"/>
              </a:rPr>
              <a:t>遵循規則的方向和理性計算的方向不同，那麼，遵循規則下的約制和造成的秩序下的命令有什麼不同？</a:t>
            </a:r>
          </a:p>
          <a:p>
            <a:pPr marL="609600" indent="-609600">
              <a:lnSpc>
                <a:spcPct val="120000"/>
              </a:lnSpc>
              <a:buNone/>
            </a:pPr>
            <a:r>
              <a:rPr lang="zh-TW" altLang="en-US" sz="2800" dirty="0" smtClean="0">
                <a:solidFill>
                  <a:srgbClr val="C00000"/>
                </a:solidFill>
                <a:latin typeface="新細明體" pitchFamily="18" charset="-120"/>
              </a:rPr>
              <a:t>回答：</a:t>
            </a:r>
            <a:endParaRPr lang="en-US" altLang="zh-TW" sz="2800" dirty="0" smtClean="0">
              <a:solidFill>
                <a:srgbClr val="C00000"/>
              </a:solidFill>
              <a:latin typeface="新細明體" pitchFamily="18" charset="-120"/>
            </a:endParaRPr>
          </a:p>
          <a:p>
            <a:pPr marL="609600" indent="-609600">
              <a:lnSpc>
                <a:spcPct val="12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遵循</a:t>
            </a:r>
            <a:r>
              <a:rPr lang="zh-TW" altLang="en-US" sz="2800" dirty="0" smtClean="0">
                <a:latin typeface="新細明體" pitchFamily="18" charset="-120"/>
              </a:rPr>
              <a:t>規則並非服從強制權力：</a:t>
            </a:r>
          </a:p>
          <a:p>
            <a:pPr marL="990600" lvl="1" indent="-5334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是傳統與群體選擇過程決定了規則，並不是政治過程決定了規則，因此，個人遵循規則並不能說是被權力所強制。</a:t>
            </a:r>
          </a:p>
          <a:p>
            <a:pPr marL="990600" lvl="1" indent="-5334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en-US" altLang="zh-TW" sz="2400" dirty="0" smtClean="0">
                <a:latin typeface="Times New Roman" pitchFamily="18" charset="0"/>
              </a:rPr>
              <a:t>It is equally nonsensical to say that your freedom is restricted when you are coercive by </a:t>
            </a:r>
            <a:r>
              <a:rPr lang="en-US" altLang="zh-TW" sz="2400" dirty="0" smtClean="0">
                <a:solidFill>
                  <a:srgbClr val="660066"/>
                </a:solidFill>
                <a:latin typeface="Times New Roman" pitchFamily="18" charset="0"/>
              </a:rPr>
              <a:t>legal rules</a:t>
            </a:r>
            <a:r>
              <a:rPr lang="en-US" altLang="zh-TW" sz="2400" dirty="0" smtClean="0">
                <a:latin typeface="Times New Roman" pitchFamily="18" charset="0"/>
              </a:rPr>
              <a:t> </a:t>
            </a:r>
            <a:r>
              <a:rPr lang="en-US" altLang="zh-TW" sz="2400" dirty="0" smtClean="0">
                <a:solidFill>
                  <a:srgbClr val="660066"/>
                </a:solidFill>
                <a:latin typeface="Times New Roman" pitchFamily="18" charset="0"/>
              </a:rPr>
              <a:t>that have evolved spontaneously.</a:t>
            </a:r>
            <a:endParaRPr lang="zh-TW" alt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38547D-9A50-4079-A710-8C4B75336156}" type="slidenum">
              <a:rPr lang="en-US" altLang="zh-TW" smtClean="0"/>
              <a:pPr/>
              <a:t>58</a:t>
            </a:fld>
            <a:endParaRPr lang="en-US" altLang="zh-TW" smtClean="0"/>
          </a:p>
        </p:txBody>
      </p:sp>
      <p:sp>
        <p:nvSpPr>
          <p:cNvPr id="23555" name="Title 1"/>
          <p:cNvSpPr>
            <a:spLocks noGrp="1"/>
          </p:cNvSpPr>
          <p:nvPr>
            <p:ph type="title" idx="4294967295"/>
          </p:nvPr>
        </p:nvSpPr>
        <p:spPr>
          <a:xfrm>
            <a:off x="565578" y="1186844"/>
            <a:ext cx="7931150" cy="3259138"/>
          </a:xfrm>
        </p:spPr>
        <p:txBody>
          <a:bodyPr/>
          <a:lstStyle/>
          <a:p>
            <a:pPr algn="ctr" eaLnBrk="1" hangingPunct="1"/>
            <a:r>
              <a:rPr lang="en-US" altLang="zh-TW" sz="4800" b="1" dirty="0" smtClean="0">
                <a:solidFill>
                  <a:srgbClr val="C00000"/>
                </a:solidFill>
              </a:rPr>
              <a:t>6</a:t>
            </a:r>
            <a:r>
              <a:rPr lang="zh-TW" altLang="en-US" sz="4800" b="1" dirty="0" smtClean="0">
                <a:solidFill>
                  <a:srgbClr val="C00000"/>
                </a:solidFill>
              </a:rPr>
              <a:t>、</a:t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</a:rPr>
              <a:t> </a:t>
            </a:r>
            <a:br>
              <a:rPr lang="zh-TW" altLang="en-US" sz="4800" b="1" dirty="0" smtClean="0">
                <a:solidFill>
                  <a:srgbClr val="C00000"/>
                </a:solidFill>
              </a:rPr>
            </a:br>
            <a:r>
              <a:rPr lang="zh-TW" altLang="en-US" sz="4800" b="1" dirty="0" smtClean="0">
                <a:solidFill>
                  <a:srgbClr val="C00000"/>
                </a:solidFill>
                <a:latin typeface="新細明體" pitchFamily="18" charset="-120"/>
              </a:rPr>
              <a:t>延展性秩序</a:t>
            </a: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A50774D-23EC-4F4B-B258-389224BF5A89}" type="slidenum">
              <a:rPr kumimoji="0" lang="en-US" altLang="zh-TW" sz="1200" b="0">
                <a:latin typeface="Arial Black" pitchFamily="34" charset="0"/>
              </a:rPr>
              <a:pPr algn="r"/>
              <a:t>58</a:t>
            </a:fld>
            <a:endParaRPr kumimoji="0" lang="en-US" altLang="zh-TW" sz="1200" b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44322" y="263579"/>
            <a:ext cx="7991475" cy="897401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6.1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　三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種出於情願的結合：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C5CEAF-5238-45E2-BDD9-0A36F85F617A}" type="slidenum">
              <a:rPr lang="en-US" altLang="zh-TW" smtClean="0"/>
              <a:pPr/>
              <a:t>59</a:t>
            </a:fld>
            <a:endParaRPr lang="en-US" altLang="zh-TW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46100" y="3178175"/>
            <a:ext cx="8389938" cy="3378200"/>
          </a:xfrm>
        </p:spPr>
        <p:txBody>
          <a:bodyPr/>
          <a:lstStyle/>
          <a:p>
            <a:pPr marL="452438" indent="-444500">
              <a:lnSpc>
                <a:spcPct val="120000"/>
              </a:lnSpc>
            </a:pP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三種出於情願的結合：</a:t>
            </a:r>
          </a:p>
          <a:p>
            <a:pPr marL="914400" lvl="1" indent="-4572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zh-TW" altLang="en-US" dirty="0" smtClean="0"/>
              <a:t>個人</a:t>
            </a:r>
            <a:r>
              <a:rPr lang="zh-TW" altLang="en-US" dirty="0" smtClean="0"/>
              <a:t>出於本能的</a:t>
            </a:r>
            <a:r>
              <a:rPr lang="zh-TW" altLang="en-US" dirty="0" smtClean="0"/>
              <a:t>結合。</a:t>
            </a:r>
            <a:endParaRPr lang="zh-TW" altLang="en-US" dirty="0" smtClean="0"/>
          </a:p>
          <a:p>
            <a:pPr marL="914400" lvl="1" indent="-4572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zh-TW" altLang="en-US" dirty="0" smtClean="0"/>
              <a:t>個人經由理智計算的</a:t>
            </a:r>
            <a:r>
              <a:rPr lang="zh-TW" altLang="en-US" dirty="0" smtClean="0"/>
              <a:t>結合。</a:t>
            </a:r>
            <a:endParaRPr lang="zh-TW" altLang="en-US" dirty="0" smtClean="0"/>
          </a:p>
          <a:p>
            <a:pPr marL="914400" lvl="1" indent="-4572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zh-TW" altLang="en-US" dirty="0" smtClean="0"/>
              <a:t>個人遵循規則的</a:t>
            </a:r>
            <a:r>
              <a:rPr lang="zh-TW" altLang="en-US" dirty="0" smtClean="0"/>
              <a:t>結合。</a:t>
            </a:r>
            <a:endParaRPr lang="zh-TW" altLang="en-US" dirty="0" smtClean="0"/>
          </a:p>
          <a:p>
            <a:pPr marL="533400" indent="-533400">
              <a:lnSpc>
                <a:spcPct val="120000"/>
              </a:lnSpc>
            </a:pPr>
            <a:r>
              <a:rPr lang="zh-TW" altLang="en-US" sz="2800" dirty="0" smtClean="0"/>
              <a:t>遵循規則是本能的衝動和理性計算之外的另一種行為模式。</a:t>
            </a:r>
          </a:p>
        </p:txBody>
      </p:sp>
      <p:sp>
        <p:nvSpPr>
          <p:cNvPr id="24581" name="Oval 4"/>
          <p:cNvSpPr>
            <a:spLocks noChangeArrowheads="1"/>
          </p:cNvSpPr>
          <p:nvPr/>
        </p:nvSpPr>
        <p:spPr bwMode="auto">
          <a:xfrm>
            <a:off x="652463" y="1627188"/>
            <a:ext cx="2014537" cy="14605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b="0">
                <a:latin typeface="Verdana" pitchFamily="34" charset="0"/>
              </a:rPr>
              <a:t>出於</a:t>
            </a:r>
          </a:p>
          <a:p>
            <a:pPr algn="ctr"/>
            <a:r>
              <a:rPr lang="zh-TW" altLang="en-US" b="0">
                <a:latin typeface="Verdana" pitchFamily="34" charset="0"/>
              </a:rPr>
              <a:t>本能</a:t>
            </a:r>
          </a:p>
        </p:txBody>
      </p:sp>
      <p:sp>
        <p:nvSpPr>
          <p:cNvPr id="24582" name="Oval 5"/>
          <p:cNvSpPr>
            <a:spLocks noChangeArrowheads="1"/>
          </p:cNvSpPr>
          <p:nvPr/>
        </p:nvSpPr>
        <p:spPr bwMode="auto">
          <a:xfrm>
            <a:off x="6238875" y="1565275"/>
            <a:ext cx="1955800" cy="1473200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b="0">
                <a:latin typeface="Verdana" pitchFamily="34" charset="0"/>
              </a:rPr>
              <a:t>經由</a:t>
            </a:r>
          </a:p>
          <a:p>
            <a:pPr algn="ctr"/>
            <a:r>
              <a:rPr lang="zh-TW" altLang="en-US" b="0">
                <a:latin typeface="Verdana" pitchFamily="34" charset="0"/>
              </a:rPr>
              <a:t>理智計算</a:t>
            </a:r>
          </a:p>
        </p:txBody>
      </p:sp>
      <p:sp>
        <p:nvSpPr>
          <p:cNvPr id="24583" name="Oval 6"/>
          <p:cNvSpPr>
            <a:spLocks noChangeArrowheads="1"/>
          </p:cNvSpPr>
          <p:nvPr/>
        </p:nvSpPr>
        <p:spPr bwMode="auto">
          <a:xfrm>
            <a:off x="3262313" y="1771650"/>
            <a:ext cx="2400300" cy="114458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b="0">
                <a:latin typeface="Verdana" pitchFamily="34" charset="0"/>
              </a:rPr>
              <a:t>遵循</a:t>
            </a:r>
          </a:p>
          <a:p>
            <a:pPr algn="ctr"/>
            <a:r>
              <a:rPr lang="zh-TW" altLang="en-US" b="0">
                <a:latin typeface="Verdana" pitchFamily="34" charset="0"/>
              </a:rPr>
              <a:t>規則</a:t>
            </a:r>
          </a:p>
        </p:txBody>
      </p:sp>
      <p:sp>
        <p:nvSpPr>
          <p:cNvPr id="24584" name="Line 7"/>
          <p:cNvSpPr>
            <a:spLocks noChangeShapeType="1"/>
          </p:cNvSpPr>
          <p:nvPr/>
        </p:nvSpPr>
        <p:spPr bwMode="auto">
          <a:xfrm>
            <a:off x="2638425" y="2368550"/>
            <a:ext cx="614363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4585" name="Line 8"/>
          <p:cNvSpPr>
            <a:spLocks noChangeShapeType="1"/>
          </p:cNvSpPr>
          <p:nvPr/>
        </p:nvSpPr>
        <p:spPr bwMode="auto">
          <a:xfrm>
            <a:off x="5662613" y="2327275"/>
            <a:ext cx="614362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364733" y="231169"/>
            <a:ext cx="8229600" cy="940085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1.3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情願結合的方式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5DCD7C-9868-4F2F-9589-EBE79748892F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1813" y="1477035"/>
            <a:ext cx="7945437" cy="5118100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zh-TW" altLang="en-US" sz="2800" dirty="0" smtClean="0">
                <a:solidFill>
                  <a:srgbClr val="000000"/>
                </a:solidFill>
                <a:latin typeface="新細明體" pitchFamily="18" charset="-120"/>
              </a:rPr>
              <a:t>三種</a:t>
            </a: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情願結合的</a:t>
            </a:r>
            <a:r>
              <a:rPr lang="zh-TW" altLang="en-US" sz="2800" dirty="0" smtClean="0">
                <a:solidFill>
                  <a:srgbClr val="000000"/>
                </a:solidFill>
                <a:latin typeface="新細明體" pitchFamily="18" charset="-120"/>
              </a:rPr>
              <a:t>方式 （以下說明）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dirty="0" smtClean="0">
                <a:solidFill>
                  <a:srgbClr val="000000"/>
                </a:solidFill>
                <a:latin typeface="新細明體" pitchFamily="18" charset="-120"/>
              </a:rPr>
              <a:t>相互尊重 </a:t>
            </a:r>
            <a:r>
              <a:rPr lang="en-US" altLang="zh-TW" dirty="0" smtClean="0">
                <a:solidFill>
                  <a:srgbClr val="000000"/>
                </a:solidFill>
                <a:latin typeface="新細明體" pitchFamily="18" charset="-120"/>
              </a:rPr>
              <a:t>(mutual respect)</a:t>
            </a:r>
            <a:r>
              <a:rPr lang="zh-TW" altLang="en-US" dirty="0" smtClean="0">
                <a:solidFill>
                  <a:srgbClr val="000000"/>
                </a:solidFill>
                <a:latin typeface="新細明體" pitchFamily="18" charset="-120"/>
              </a:rPr>
              <a:t> 。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dirty="0" smtClean="0">
                <a:solidFill>
                  <a:srgbClr val="000000"/>
                </a:solidFill>
                <a:latin typeface="新細明體" pitchFamily="18" charset="-120"/>
              </a:rPr>
              <a:t>共同價值之認同 </a:t>
            </a:r>
            <a:r>
              <a:rPr lang="en-US" altLang="zh-TW" dirty="0" smtClean="0">
                <a:solidFill>
                  <a:srgbClr val="000000"/>
                </a:solidFill>
                <a:latin typeface="新細明體" pitchFamily="18" charset="-120"/>
              </a:rPr>
              <a:t>(identity)</a:t>
            </a:r>
            <a:r>
              <a:rPr lang="zh-TW" altLang="en-US" dirty="0" smtClean="0">
                <a:solidFill>
                  <a:srgbClr val="000000"/>
                </a:solidFill>
                <a:latin typeface="新細明體" pitchFamily="18" charset="-120"/>
              </a:rPr>
              <a:t> 。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dirty="0" smtClean="0">
                <a:solidFill>
                  <a:srgbClr val="000000"/>
                </a:solidFill>
                <a:latin typeface="新細明體" pitchFamily="18" charset="-120"/>
              </a:rPr>
              <a:t>共同價值之忠誠 </a:t>
            </a:r>
            <a:r>
              <a:rPr lang="en-US" altLang="zh-TW" dirty="0" smtClean="0">
                <a:solidFill>
                  <a:srgbClr val="000000"/>
                </a:solidFill>
                <a:latin typeface="新細明體" pitchFamily="18" charset="-120"/>
              </a:rPr>
              <a:t>(loyalty)</a:t>
            </a:r>
            <a:r>
              <a:rPr lang="zh-TW" altLang="en-US" dirty="0" smtClean="0">
                <a:solidFill>
                  <a:srgbClr val="000000"/>
                </a:solidFill>
                <a:latin typeface="新細明體" pitchFamily="18" charset="-120"/>
              </a:rPr>
              <a:t> 。</a:t>
            </a:r>
          </a:p>
          <a:p>
            <a:pPr marL="609600" indent="-609600">
              <a:lnSpc>
                <a:spcPct val="150000"/>
              </a:lnSpc>
            </a:pPr>
            <a:r>
              <a:rPr lang="zh-TW" altLang="en-US" sz="2800" dirty="0" smtClean="0">
                <a:solidFill>
                  <a:srgbClr val="000000"/>
                </a:solidFill>
                <a:latin typeface="新細明體" pitchFamily="18" charset="-120"/>
              </a:rPr>
              <a:t>說明：</a:t>
            </a:r>
          </a:p>
          <a:p>
            <a:pPr marL="990600" lvl="1" indent="-53340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rgbClr val="000000"/>
                </a:solidFill>
                <a:latin typeface="新細明體" pitchFamily="18" charset="-120"/>
              </a:rPr>
              <a:t>征服與威脅不算是情願結合。</a:t>
            </a:r>
          </a:p>
          <a:p>
            <a:pPr marL="990600" lvl="1" indent="-53340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rgbClr val="000000"/>
                </a:solidFill>
                <a:latin typeface="新細明體" pitchFamily="18" charset="-120"/>
              </a:rPr>
              <a:t>既出於情願，個人之間就存在接受程度和接受範圍的差異。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86436" y="222392"/>
            <a:ext cx="7920037" cy="873125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6.2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出於本能的結合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13A4F8-40E9-48D3-9A12-7CD31CFD93E0}" type="slidenum">
              <a:rPr lang="en-US" altLang="zh-TW" smtClean="0"/>
              <a:pPr/>
              <a:t>60</a:t>
            </a:fld>
            <a:endParaRPr lang="en-US" altLang="zh-TW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9588" y="1435100"/>
            <a:ext cx="8097837" cy="5078716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zh-TW" altLang="en-US" sz="2800" b="1" dirty="0" smtClean="0">
                <a:latin typeface="新細明體" pitchFamily="18" charset="-120"/>
              </a:rPr>
              <a:t>小狩獵隊伍</a:t>
            </a:r>
            <a:r>
              <a:rPr lang="zh-TW" altLang="en-US" sz="2800" dirty="0" smtClean="0">
                <a:latin typeface="新細明體" pitchFamily="18" charset="-120"/>
              </a:rPr>
              <a:t>的時代：不結合無法生存。</a:t>
            </a:r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個人本能：發號司令、目視監督。</a:t>
            </a:r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個人本能的力道決定了結合的範圍。</a:t>
            </a:r>
          </a:p>
          <a:p>
            <a:pPr lvl="1"/>
            <a:r>
              <a:rPr lang="en-US" altLang="zh-TW" sz="2400" dirty="0" smtClean="0">
                <a:latin typeface="新細明體" pitchFamily="18" charset="-120"/>
              </a:rPr>
              <a:t>《</a:t>
            </a:r>
            <a:r>
              <a:rPr lang="zh-TW" altLang="en-US" sz="2400" dirty="0" smtClean="0">
                <a:latin typeface="新細明體" pitchFamily="18" charset="-120"/>
              </a:rPr>
              <a:t>致命的自負</a:t>
            </a:r>
            <a:r>
              <a:rPr lang="en-US" altLang="zh-TW" sz="2400" dirty="0" smtClean="0">
                <a:latin typeface="新細明體" pitchFamily="18" charset="-120"/>
              </a:rPr>
              <a:t>》</a:t>
            </a:r>
            <a:r>
              <a:rPr lang="zh-TW" altLang="en-US" sz="2400" dirty="0" smtClean="0">
                <a:latin typeface="新細明體" pitchFamily="18" charset="-120"/>
              </a:rPr>
              <a:t>。 </a:t>
            </a:r>
            <a:r>
              <a:rPr lang="en-US" altLang="zh-TW" sz="2400" dirty="0" smtClean="0">
                <a:latin typeface="新細明體" pitchFamily="18" charset="-120"/>
              </a:rPr>
              <a:t>Hayek: </a:t>
            </a:r>
            <a:r>
              <a:rPr lang="en-US" altLang="zh-TW" sz="2400" i="1" dirty="0" smtClean="0">
                <a:latin typeface="新細明體" pitchFamily="18" charset="-120"/>
              </a:rPr>
              <a:t>Fatal Conceit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b="1" dirty="0" smtClean="0">
                <a:solidFill>
                  <a:srgbClr val="660066"/>
                </a:solidFill>
                <a:latin typeface="新細明體" pitchFamily="18" charset="-120"/>
              </a:rPr>
              <a:t>狩獵隊伍的秩序</a:t>
            </a:r>
            <a:r>
              <a:rPr lang="zh-TW" altLang="en-US" dirty="0" smtClean="0"/>
              <a:t>特徵</a:t>
            </a:r>
            <a:endParaRPr lang="zh-TW" altLang="en-US" b="1" dirty="0" smtClean="0">
              <a:solidFill>
                <a:srgbClr val="660066"/>
              </a:solidFill>
              <a:latin typeface="新細明體" pitchFamily="18" charset="-120"/>
            </a:endParaRPr>
          </a:p>
          <a:p>
            <a:pPr marL="990600" lvl="1" indent="-533400">
              <a:buClr>
                <a:srgbClr val="99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共同目標</a:t>
            </a:r>
          </a:p>
          <a:p>
            <a:pPr marL="990600" lvl="1" indent="-533400">
              <a:buClr>
                <a:srgbClr val="99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相互認識</a:t>
            </a:r>
          </a:p>
          <a:p>
            <a:pPr marL="609600" indent="-609600"/>
            <a:r>
              <a:rPr lang="zh-TW" altLang="en-US" dirty="0" smtClean="0"/>
              <a:t>秩序的原則：</a:t>
            </a:r>
          </a:p>
          <a:p>
            <a:pPr marL="990600" lvl="1" indent="-533400">
              <a:buClr>
                <a:srgbClr val="99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一致性</a:t>
            </a:r>
          </a:p>
          <a:p>
            <a:pPr marL="990600" lvl="1" indent="-533400">
              <a:buClr>
                <a:srgbClr val="99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利他主義</a:t>
            </a:r>
            <a:endParaRPr lang="en-US" altLang="zh-TW" sz="2800" i="1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39649" y="333822"/>
            <a:ext cx="8075613" cy="868362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6.3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經由理智計算的結合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54C85D-CDDA-4869-BD33-4F34B4C2A4D5}" type="slidenum">
              <a:rPr lang="en-US" altLang="zh-TW" smtClean="0"/>
              <a:pPr/>
              <a:t>61</a:t>
            </a:fld>
            <a:endParaRPr lang="en-US" altLang="zh-TW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15938" y="1444625"/>
            <a:ext cx="8189912" cy="5159375"/>
          </a:xfrm>
        </p:spPr>
        <p:txBody>
          <a:bodyPr/>
          <a:lstStyle/>
          <a:p>
            <a:pPr marL="609600" indent="-60960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/>
              <a:t>人類在理性主義之後的幾點發展：</a:t>
            </a:r>
          </a:p>
          <a:p>
            <a:pPr marL="990600" lvl="1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開始追問</a:t>
            </a:r>
            <a:r>
              <a:rPr lang="zh-TW" altLang="en-US" sz="2400" b="1" i="1" dirty="0" smtClean="0"/>
              <a:t>為什麼</a:t>
            </a:r>
          </a:p>
          <a:p>
            <a:pPr marL="990600" lvl="1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只信任自己能夠理解的事物</a:t>
            </a:r>
          </a:p>
          <a:p>
            <a:pPr marL="990600" lvl="1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計算手段的有效性</a:t>
            </a:r>
          </a:p>
          <a:p>
            <a:pPr marL="609600" indent="-60960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/>
              <a:t>衍生的現象</a:t>
            </a:r>
          </a:p>
          <a:p>
            <a:pPr marL="990600" lvl="1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對傳統的質疑</a:t>
            </a:r>
          </a:p>
          <a:p>
            <a:pPr marL="990600" lvl="1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工具化與功利化的發展</a:t>
            </a:r>
          </a:p>
          <a:p>
            <a:pPr marL="990600" lvl="1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個案判斷取代遵循規則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82333" y="310277"/>
            <a:ext cx="8147050" cy="830262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6.4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遵循規則的結合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C724EE-E463-42FB-900C-51D038AEA721}" type="slidenum">
              <a:rPr lang="en-US" altLang="zh-TW" smtClean="0"/>
              <a:pPr/>
              <a:t>62</a:t>
            </a:fld>
            <a:endParaRPr lang="en-US" altLang="zh-TW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22288" y="1474788"/>
            <a:ext cx="8274050" cy="4665662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規則是秩序的內容，不遵循規則將會失序。</a:t>
            </a:r>
          </a:p>
          <a:p>
            <a:pPr marL="609600" indent="-60960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規則包括三大類：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b="1" dirty="0" smtClean="0"/>
              <a:t>省略</a:t>
            </a:r>
            <a:r>
              <a:rPr lang="zh-TW" altLang="en-US" sz="2400" dirty="0" smtClean="0"/>
              <a:t>計算與推理之捷徑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b="1" dirty="0" smtClean="0"/>
              <a:t>限制</a:t>
            </a:r>
            <a:r>
              <a:rPr lang="zh-TW" altLang="en-US" sz="2400" dirty="0" smtClean="0"/>
              <a:t>本能衝動的禁忌或規範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b="1" dirty="0" smtClean="0"/>
              <a:t>超越</a:t>
            </a:r>
            <a:r>
              <a:rPr lang="zh-TW" altLang="en-US" sz="2400" dirty="0" smtClean="0"/>
              <a:t>個人經驗和知識的傳統智慧</a:t>
            </a:r>
          </a:p>
          <a:p>
            <a:pPr marL="609600" indent="-609600">
              <a:lnSpc>
                <a:spcPct val="120000"/>
              </a:lnSpc>
            </a:pPr>
            <a:endParaRPr lang="zh-TW" altLang="en-US" dirty="0" smtClean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78465" y="340242"/>
            <a:ext cx="8229600" cy="933450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6.5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規則的演變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5E230B-5120-494A-BC2D-0F8B654F49E4}" type="slidenum">
              <a:rPr lang="en-US" altLang="zh-TW" smtClean="0"/>
              <a:pPr/>
              <a:t>63</a:t>
            </a:fld>
            <a:endParaRPr lang="en-US" altLang="zh-TW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188" y="1617663"/>
            <a:ext cx="8313737" cy="5018087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規則隨情勢改變、隨時代調整。但調整未必完全，而個人也常存在緬古、戀古的情懷，因而出現「捨不得調整」的態度。</a:t>
            </a:r>
          </a:p>
          <a:p>
            <a:pPr marL="609600" indent="-60960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未褪色的傳統：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集體生活的悠閒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利他主義的溫馨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節儉的一致性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910"/>
            <a:ext cx="8229600" cy="969963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6.6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當代的規則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09C76C-CB0B-44AC-88EF-9B1714F05F73}" type="slidenum">
              <a:rPr lang="en-US" altLang="zh-TW" smtClean="0"/>
              <a:pPr/>
              <a:t>64</a:t>
            </a:fld>
            <a:endParaRPr lang="en-US" altLang="zh-TW" smtClean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8163" y="1859622"/>
            <a:ext cx="8196262" cy="4407828"/>
          </a:xfrm>
        </p:spPr>
        <p:txBody>
          <a:bodyPr/>
          <a:lstStyle/>
          <a:p>
            <a:pPr marL="609600" indent="-609600">
              <a:buFont typeface="+mj-lt"/>
              <a:buAutoNum type="arabicParenR"/>
            </a:pPr>
            <a:r>
              <a:rPr lang="zh-TW" altLang="en-US" sz="2800" dirty="0" smtClean="0"/>
              <a:t>當代社會朝向</a:t>
            </a:r>
            <a:r>
              <a:rPr lang="zh-TW" altLang="en-US" sz="2800" b="1" dirty="0" smtClean="0"/>
              <a:t>更大交易範圍</a:t>
            </a:r>
            <a:r>
              <a:rPr lang="zh-TW" altLang="en-US" sz="2800" dirty="0" smtClean="0"/>
              <a:t>與</a:t>
            </a:r>
            <a:r>
              <a:rPr lang="zh-TW" altLang="en-US" sz="2800" b="1" dirty="0" smtClean="0"/>
              <a:t>創新發展</a:t>
            </a:r>
            <a:r>
              <a:rPr lang="zh-TW" altLang="en-US" sz="2800" dirty="0" smtClean="0"/>
              <a:t>，</a:t>
            </a:r>
            <a:r>
              <a:rPr lang="zh-TW" altLang="en-US" sz="2800" b="1" dirty="0" smtClean="0"/>
              <a:t>面對未知</a:t>
            </a:r>
            <a:r>
              <a:rPr lang="zh-TW" altLang="en-US" sz="2800" dirty="0" smtClean="0"/>
              <a:t>的事物和交易伙伴。</a:t>
            </a:r>
          </a:p>
          <a:p>
            <a:pPr marL="609600" indent="-609600">
              <a:buFont typeface="+mj-lt"/>
              <a:buAutoNum type="arabicParenR"/>
            </a:pPr>
            <a:r>
              <a:rPr lang="zh-TW" altLang="en-US" sz="2800" dirty="0" smtClean="0"/>
              <a:t>規則的發展</a:t>
            </a:r>
          </a:p>
          <a:p>
            <a:pPr marL="990600" lvl="1" indent="-5334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傳統規則的轉變：</a:t>
            </a:r>
          </a:p>
          <a:p>
            <a:pPr marL="1371600" lvl="2" indent="-457200"/>
            <a:r>
              <a:rPr lang="zh-TW" altLang="en-US" dirty="0" smtClean="0"/>
              <a:t>利他由行動動機轉變成行動結果</a:t>
            </a:r>
          </a:p>
          <a:p>
            <a:pPr marL="990600" lvl="1" indent="-5334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新規則的形成：</a:t>
            </a:r>
          </a:p>
          <a:p>
            <a:pPr marL="1371600" lvl="2" indent="-457200"/>
            <a:r>
              <a:rPr lang="zh-TW" altLang="en-US" dirty="0" smtClean="0"/>
              <a:t>自由底下的行為規則</a:t>
            </a:r>
          </a:p>
          <a:p>
            <a:pPr marL="1371600" lvl="2" indent="-457200"/>
            <a:r>
              <a:rPr lang="zh-TW" altLang="en-US" dirty="0" smtClean="0"/>
              <a:t>民主制度的運作規則</a:t>
            </a:r>
          </a:p>
          <a:p>
            <a:pPr marL="1371600" lvl="2" indent="-457200"/>
            <a:r>
              <a:rPr lang="zh-TW" altLang="en-US" dirty="0" smtClean="0"/>
              <a:t>私有產權的相關規則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05829" y="220895"/>
            <a:ext cx="8229600" cy="969963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1.4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相互尊重的兩原則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26AE98-D235-4F29-A411-CE158463C3FF}" type="slidenum">
              <a:rPr lang="en-US" altLang="zh-TW" smtClean="0"/>
              <a:pPr/>
              <a:t>7</a:t>
            </a:fld>
            <a:endParaRPr lang="en-US" altLang="zh-TW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91401" y="1387011"/>
            <a:ext cx="8195745" cy="527025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Char char="l"/>
            </a:pPr>
            <a:r>
              <a:rPr lang="zh-TW" altLang="en-US" sz="2800" dirty="0" smtClean="0">
                <a:latin typeface="新細明體" pitchFamily="18" charset="-120"/>
              </a:rPr>
              <a:t>規則 </a:t>
            </a:r>
            <a:r>
              <a:rPr lang="en-US" altLang="zh-TW" sz="2800" dirty="0" smtClean="0">
                <a:latin typeface="新細明體" pitchFamily="18" charset="-120"/>
              </a:rPr>
              <a:t>(rule)</a:t>
            </a:r>
            <a:r>
              <a:rPr lang="zh-TW" altLang="en-US" sz="2800" dirty="0" smtClean="0">
                <a:latin typeface="新細明體" pitchFamily="18" charset="-120"/>
              </a:rPr>
              <a:t>：用以替代個人主觀判斷（如成效分析）的行動依據。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609600" indent="-609600">
              <a:lnSpc>
                <a:spcPct val="110000"/>
              </a:lnSpc>
              <a:buClr>
                <a:srgbClr val="006600"/>
              </a:buClr>
              <a:buSzTx/>
              <a:buFont typeface="+mj-lt"/>
              <a:buAutoNum type="arabicParenR"/>
            </a:pPr>
            <a:r>
              <a:rPr lang="zh-TW" altLang="en-US" sz="2800" b="1" dirty="0" smtClean="0">
                <a:latin typeface="新細明體" pitchFamily="18" charset="-120"/>
              </a:rPr>
              <a:t>道德規則：</a:t>
            </a:r>
            <a:r>
              <a:rPr lang="zh-TW" altLang="en-US" sz="2800" dirty="0" smtClean="0">
                <a:latin typeface="新細明體" pitchFamily="18" charset="-120"/>
              </a:rPr>
              <a:t>結合後，個人得「以己度人、待人如己 」</a:t>
            </a:r>
            <a:r>
              <a:rPr lang="en-US" altLang="zh-TW" sz="2800" dirty="0" smtClean="0">
                <a:latin typeface="新細明體" pitchFamily="18" charset="-120"/>
              </a:rPr>
              <a:t>(moral reciprocals) </a:t>
            </a:r>
            <a:r>
              <a:rPr lang="zh-TW" altLang="en-US" sz="2800" dirty="0" smtClean="0">
                <a:latin typeface="新細明體" pitchFamily="18" charset="-120"/>
              </a:rPr>
              <a:t>。 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883920" lvl="1" indent="-609600">
              <a:lnSpc>
                <a:spcPct val="110000"/>
              </a:lnSpc>
              <a:buSzTx/>
            </a:pPr>
            <a:r>
              <a:rPr lang="zh-TW" altLang="en-US" dirty="0" smtClean="0">
                <a:latin typeface="新細明體" pitchFamily="18" charset="-120"/>
              </a:rPr>
              <a:t>道德 </a:t>
            </a:r>
            <a:r>
              <a:rPr lang="en-US" altLang="zh-TW" dirty="0" smtClean="0">
                <a:latin typeface="新細明體" pitchFamily="18" charset="-120"/>
              </a:rPr>
              <a:t>(moral)</a:t>
            </a:r>
            <a:r>
              <a:rPr lang="zh-TW" altLang="en-US" dirty="0" smtClean="0">
                <a:latin typeface="新細明體" pitchFamily="18" charset="-120"/>
              </a:rPr>
              <a:t> ， </a:t>
            </a:r>
            <a:r>
              <a:rPr lang="en-US" altLang="zh-TW" dirty="0" smtClean="0">
                <a:latin typeface="新細明體" pitchFamily="18" charset="-120"/>
              </a:rPr>
              <a:t>J. M. Buchanan</a:t>
            </a:r>
            <a:r>
              <a:rPr lang="zh-TW" altLang="en-US" dirty="0" smtClean="0">
                <a:latin typeface="新細明體" pitchFamily="18" charset="-120"/>
              </a:rPr>
              <a:t>的用語，用以強調「與人類相關的」。</a:t>
            </a:r>
          </a:p>
          <a:p>
            <a:pPr marL="609600" indent="-609600">
              <a:lnSpc>
                <a:spcPct val="11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b="1" dirty="0" smtClean="0">
                <a:latin typeface="新細明體" pitchFamily="18" charset="-120"/>
              </a:rPr>
              <a:t>行動規則：</a:t>
            </a:r>
            <a:r>
              <a:rPr lang="zh-TW" altLang="en-US" sz="2800" dirty="0" smtClean="0">
                <a:latin typeface="新細明體" pitchFamily="18" charset="-120"/>
              </a:rPr>
              <a:t>結合後，個人得面對他人對他的行動的期待、他對此期待的默認，以及採行相應行動去實現他人對其行動的期待。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05829" y="333910"/>
            <a:ext cx="8229600" cy="795338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</a:t>
            </a:r>
            <a:r>
              <a:rPr lang="en-US" altLang="zh-TW" b="1" dirty="0" smtClean="0">
                <a:solidFill>
                  <a:srgbClr val="660066"/>
                </a:solidFill>
                <a:latin typeface="新細明體" pitchFamily="18" charset="-120"/>
              </a:rPr>
              <a:t>5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 相互尊重的契約關係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7B4E48-3ED6-4561-B05B-2863F06671E9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49288" y="1455738"/>
            <a:ext cx="8067675" cy="4872037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契約關係：以「我對你的尊重」交換「你對我的尊重」 。</a:t>
            </a:r>
          </a:p>
          <a:p>
            <a:pPr marL="990600" lvl="1" indent="-533400">
              <a:lnSpc>
                <a:spcPct val="120000"/>
              </a:lnSpc>
            </a:pPr>
            <a:r>
              <a:rPr lang="en-US" altLang="zh-TW" dirty="0" smtClean="0">
                <a:latin typeface="新細明體" pitchFamily="18" charset="-120"/>
              </a:rPr>
              <a:t>J. M. Buchanan</a:t>
            </a:r>
            <a:r>
              <a:rPr lang="zh-TW" altLang="en-US" dirty="0" smtClean="0">
                <a:latin typeface="新細明體" pitchFamily="18" charset="-120"/>
              </a:rPr>
              <a:t>：人類社會起源於放下武器的相互尊重。</a:t>
            </a:r>
          </a:p>
          <a:p>
            <a:pPr marL="609600" indent="-609600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重複賽局的知識： 「我對你的不尊重」，將導致「你對我的不尊重」，從而失去行動相容的機會。</a:t>
            </a:r>
          </a:p>
          <a:p>
            <a:pPr marL="990600" lvl="1" indent="-533400">
              <a:lnSpc>
                <a:spcPct val="140000"/>
              </a:lnSpc>
              <a:buClr>
                <a:srgbClr val="006600"/>
              </a:buClr>
              <a:buSzTx/>
            </a:pPr>
            <a:endParaRPr lang="zh-TW" altLang="en-US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46926" y="241443"/>
            <a:ext cx="8229600" cy="887413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1.6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共同價值與認同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DC025E-FEAE-4743-9229-29D3A7A58497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188" y="1345915"/>
            <a:ext cx="8312150" cy="5023135"/>
          </a:xfrm>
        </p:spPr>
        <p:txBody>
          <a:bodyPr>
            <a:normAutofit/>
          </a:bodyPr>
          <a:lstStyle/>
          <a:p>
            <a:pPr marL="609600" indent="-609600"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共同價值（</a:t>
            </a:r>
            <a:r>
              <a:rPr lang="en-US" altLang="zh-TW" sz="2800" dirty="0" smtClean="0">
                <a:solidFill>
                  <a:srgbClr val="660066"/>
                </a:solidFill>
                <a:latin typeface="新細明體" pitchFamily="18" charset="-120"/>
              </a:rPr>
              <a:t>shared values</a:t>
            </a:r>
            <a:r>
              <a:rPr lang="zh-TW" altLang="en-US" sz="2800" dirty="0" smtClean="0">
                <a:latin typeface="新細明體" pitchFamily="18" charset="-120"/>
              </a:rPr>
              <a:t>）：成員都接受的價值或信仰。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883920" lvl="1" indent="-609600"/>
            <a:r>
              <a:rPr lang="zh-TW" altLang="en-US" dirty="0" smtClean="0">
                <a:latin typeface="新細明體" pitchFamily="18" charset="-120"/>
              </a:rPr>
              <a:t>例：</a:t>
            </a:r>
          </a:p>
          <a:p>
            <a:pPr marL="1390650" lvl="2" indent="-5334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家族利益。</a:t>
            </a:r>
          </a:p>
          <a:p>
            <a:pPr marL="1390650" lvl="2" indent="-5334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非我族類其心必異、聖戰。</a:t>
            </a:r>
          </a:p>
          <a:p>
            <a:pPr marL="1390650" lvl="2" indent="-5334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人類的共同價值（自由、憐憫、民主）。</a:t>
            </a:r>
          </a:p>
          <a:p>
            <a:pPr marL="883920" lvl="1" indent="-609600"/>
            <a:r>
              <a:rPr lang="zh-TW" altLang="en-US" dirty="0" smtClean="0">
                <a:latin typeface="新細明體" pitchFamily="18" charset="-120"/>
              </a:rPr>
              <a:t>結合不一定存在某種共同價值；但有些結合的確存在一些共同價值，甚至因共同價值而存在。</a:t>
            </a:r>
          </a:p>
          <a:p>
            <a:pPr marL="609600" indent="-609600"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認同：個人接受結合的共同價值。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883920" lvl="1" indent="-609600"/>
            <a:r>
              <a:rPr lang="zh-TW" altLang="en-US" dirty="0" smtClean="0">
                <a:latin typeface="新細明體" pitchFamily="18" charset="-120"/>
              </a:rPr>
              <a:t>共同價值強調雙方的價值相同；相互尊重僅強調雙方的行動相容，價值未必相同。</a:t>
            </a:r>
            <a:endParaRPr lang="en-US" altLang="zh-TW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哥林多柱設計範本">
  <a:themeElements>
    <a:clrScheme name="哥林多柱設計範本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哥林多柱設計範本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哥林多柱設計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AE10-Planned Economy-2017</Template>
  <TotalTime>4849</TotalTime>
  <Words>4366</Words>
  <Application>Microsoft Office PowerPoint</Application>
  <PresentationFormat>如螢幕大小 (4:3)</PresentationFormat>
  <Paragraphs>425</Paragraphs>
  <Slides>64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64</vt:i4>
      </vt:variant>
    </vt:vector>
  </HeadingPairs>
  <TitlesOfParts>
    <vt:vector size="67" baseType="lpstr">
      <vt:lpstr>公正</vt:lpstr>
      <vt:lpstr>中庸</vt:lpstr>
      <vt:lpstr>哥林多柱設計範本</vt:lpstr>
      <vt:lpstr>奧地利學派經濟理論 11  規則與秩序                               2013/12</vt:lpstr>
      <vt:lpstr>章節內容</vt:lpstr>
      <vt:lpstr>1.   個人與社會</vt:lpstr>
      <vt:lpstr>1.1  個人與社會的關係</vt:lpstr>
      <vt:lpstr>1.2  個人的情願結合</vt:lpstr>
      <vt:lpstr>1.3  情願結合的方式</vt:lpstr>
      <vt:lpstr>1.4  相互尊重的兩原則</vt:lpstr>
      <vt:lpstr>1.5  相互尊重的契約關係</vt:lpstr>
      <vt:lpstr>1.6  共同價值與認同</vt:lpstr>
      <vt:lpstr>1.7  忠誠</vt:lpstr>
      <vt:lpstr>1.8  (結合)群體的類型</vt:lpstr>
      <vt:lpstr>1.9  安那琪</vt:lpstr>
      <vt:lpstr>1.9A  海盜經濟學</vt:lpstr>
      <vt:lpstr>1.10  有秩結合</vt:lpstr>
      <vt:lpstr>1.11  制度</vt:lpstr>
      <vt:lpstr>1.12  制度的經濟問題</vt:lpstr>
      <vt:lpstr>1.13  社群結合</vt:lpstr>
      <vt:lpstr>2.   個人主義</vt:lpstr>
      <vt:lpstr>2.1  假的個人主義</vt:lpstr>
      <vt:lpstr>2.2  真的個人主義</vt:lpstr>
      <vt:lpstr>2.3  兩種個人主義的傳統</vt:lpstr>
      <vt:lpstr>2.4  Hayek on “general principles”</vt:lpstr>
      <vt:lpstr>2.5  TI的本質之一：非完美的個人</vt:lpstr>
      <vt:lpstr>2.6  TI的本質之二：個人生活於社會</vt:lpstr>
      <vt:lpstr>2.7  TI的本質之三：社會的秩序</vt:lpstr>
      <vt:lpstr>2.8  TI的本質之四：自發秩序</vt:lpstr>
      <vt:lpstr>3.    方法論個人主義</vt:lpstr>
      <vt:lpstr>3.1  方法論個人主義</vt:lpstr>
      <vt:lpstr>3.2  Menger (1883)</vt:lpstr>
      <vt:lpstr>3.3  米塞斯對 MI 的說明</vt:lpstr>
      <vt:lpstr>3.4 人是社會演化的產物‘</vt:lpstr>
      <vt:lpstr>3.5  方法論整體主義</vt:lpstr>
      <vt:lpstr>4.    文化演化論</vt:lpstr>
      <vt:lpstr>4.1 制度演化理論</vt:lpstr>
      <vt:lpstr>4.2  IE的三過程</vt:lpstr>
      <vt:lpstr>4.3  IE 的要項：</vt:lpstr>
      <vt:lpstr>4.4   例一：山泉小路的形成</vt:lpstr>
      <vt:lpstr>4.5  兩岸的往來</vt:lpstr>
      <vt:lpstr>4.6  其他範例</vt:lpstr>
      <vt:lpstr>4.7  演化的非預期結果</vt:lpstr>
      <vt:lpstr>4.8 非預期結果的經濟意義</vt:lpstr>
      <vt:lpstr>4.9  台灣的歌曲與電影的發展</vt:lpstr>
      <vt:lpstr>5.   秩序與規則</vt:lpstr>
      <vt:lpstr>5.1  秩序 </vt:lpstr>
      <vt:lpstr>5.2  秩序指涉的對象</vt:lpstr>
      <vt:lpstr>5.3  個人行動的常規</vt:lpstr>
      <vt:lpstr>5.4  與秩序相關的不同字</vt:lpstr>
      <vt:lpstr>5.5  Hayek論兩種秩序</vt:lpstr>
      <vt:lpstr>5.6  造成的秩序</vt:lpstr>
      <vt:lpstr>5.7  長成的秩序</vt:lpstr>
      <vt:lpstr>5.8  長成的秩序的複雜性 </vt:lpstr>
      <vt:lpstr>5.8A  長成的秩序的複雜性 </vt:lpstr>
      <vt:lpstr>5.8B  長成的秩序的複雜性 </vt:lpstr>
      <vt:lpstr>5.9 約定成俗的規則</vt:lpstr>
      <vt:lpstr>5.10  秩序的轉換</vt:lpstr>
      <vt:lpstr>5.11 利他行為的難題 ( Zywicki, 2004)</vt:lpstr>
      <vt:lpstr>5.12  遵循規則與遵循命令有何不同？</vt:lpstr>
      <vt:lpstr>6、   延展性秩序</vt:lpstr>
      <vt:lpstr>6.1 　三種出於情願的結合：</vt:lpstr>
      <vt:lpstr>6.2  出於本能的結合</vt:lpstr>
      <vt:lpstr>6.3  經由理智計算的結合</vt:lpstr>
      <vt:lpstr>6.4  遵循規則的結合</vt:lpstr>
      <vt:lpstr>6.5 規則的演變</vt:lpstr>
      <vt:lpstr>6.6  當代的規則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csh</dc:creator>
  <cp:lastModifiedBy>Chunsin Hwang</cp:lastModifiedBy>
  <cp:revision>524</cp:revision>
  <dcterms:created xsi:type="dcterms:W3CDTF">2007-04-05T20:12:20Z</dcterms:created>
  <dcterms:modified xsi:type="dcterms:W3CDTF">2017-12-21T09:24:24Z</dcterms:modified>
</cp:coreProperties>
</file>